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media/image1.jpeg" ContentType="image/jpeg"/>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media/image2.jpeg" ContentType="image/jpeg"/>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media/media1.gif" ContentType="video/unknown"/>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media/image3.jpeg" ContentType="image/jpeg"/>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Types>
</file>

<file path=_rels/.rels><?xml version="1.0" encoding="UTF-8" standalone="yes"?><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 id="336" r:id="rId88"/>
    <p:sldId id="337" r:id="rId89"/>
    <p:sldId id="338" r:id="rId90"/>
    <p:sldId id="339" r:id="rId91"/>
    <p:sldId id="340" r:id="rId92"/>
  </p:sldIdLst>
  <p:sldSz cx="13004800" cy="9753600"/>
  <p:notesSz cx="6858000" cy="9144000"/>
  <p:defaultTextStyle>
    <a:lvl1pPr algn="ctr" defTabSz="584200">
      <a:defRPr sz="2400">
        <a:solidFill>
          <a:srgbClr val="414141"/>
        </a:solidFill>
        <a:latin typeface="Palatino"/>
        <a:ea typeface="Palatino"/>
        <a:cs typeface="Palatino"/>
        <a:sym typeface="Palatino"/>
      </a:defRPr>
    </a:lvl1pPr>
    <a:lvl2pPr indent="228600" algn="ctr" defTabSz="584200">
      <a:defRPr sz="2400">
        <a:solidFill>
          <a:srgbClr val="414141"/>
        </a:solidFill>
        <a:latin typeface="Palatino"/>
        <a:ea typeface="Palatino"/>
        <a:cs typeface="Palatino"/>
        <a:sym typeface="Palatino"/>
      </a:defRPr>
    </a:lvl2pPr>
    <a:lvl3pPr indent="457200" algn="ctr" defTabSz="584200">
      <a:defRPr sz="2400">
        <a:solidFill>
          <a:srgbClr val="414141"/>
        </a:solidFill>
        <a:latin typeface="Palatino"/>
        <a:ea typeface="Palatino"/>
        <a:cs typeface="Palatino"/>
        <a:sym typeface="Palatino"/>
      </a:defRPr>
    </a:lvl3pPr>
    <a:lvl4pPr indent="685800" algn="ctr" defTabSz="584200">
      <a:defRPr sz="2400">
        <a:solidFill>
          <a:srgbClr val="414141"/>
        </a:solidFill>
        <a:latin typeface="Palatino"/>
        <a:ea typeface="Palatino"/>
        <a:cs typeface="Palatino"/>
        <a:sym typeface="Palatino"/>
      </a:defRPr>
    </a:lvl4pPr>
    <a:lvl5pPr indent="914400" algn="ctr" defTabSz="584200">
      <a:defRPr sz="2400">
        <a:solidFill>
          <a:srgbClr val="414141"/>
        </a:solidFill>
        <a:latin typeface="Palatino"/>
        <a:ea typeface="Palatino"/>
        <a:cs typeface="Palatino"/>
        <a:sym typeface="Palatino"/>
      </a:defRPr>
    </a:lvl5pPr>
    <a:lvl6pPr indent="1143000" algn="ctr" defTabSz="584200">
      <a:defRPr sz="2400">
        <a:solidFill>
          <a:srgbClr val="414141"/>
        </a:solidFill>
        <a:latin typeface="Palatino"/>
        <a:ea typeface="Palatino"/>
        <a:cs typeface="Palatino"/>
        <a:sym typeface="Palatino"/>
      </a:defRPr>
    </a:lvl6pPr>
    <a:lvl7pPr indent="1371600" algn="ctr" defTabSz="584200">
      <a:defRPr sz="2400">
        <a:solidFill>
          <a:srgbClr val="414141"/>
        </a:solidFill>
        <a:latin typeface="Palatino"/>
        <a:ea typeface="Palatino"/>
        <a:cs typeface="Palatino"/>
        <a:sym typeface="Palatino"/>
      </a:defRPr>
    </a:lvl7pPr>
    <a:lvl8pPr indent="1600200" algn="ctr" defTabSz="584200">
      <a:defRPr sz="2400">
        <a:solidFill>
          <a:srgbClr val="414141"/>
        </a:solidFill>
        <a:latin typeface="Palatino"/>
        <a:ea typeface="Palatino"/>
        <a:cs typeface="Palatino"/>
        <a:sym typeface="Palatino"/>
      </a:defRPr>
    </a:lvl8pPr>
    <a:lvl9pPr indent="1828800" algn="ctr" defTabSz="584200">
      <a:defRPr sz="2400">
        <a:solidFill>
          <a:srgbClr val="414141"/>
        </a:solidFill>
        <a:latin typeface="Palatino"/>
        <a:ea typeface="Palatino"/>
        <a:cs typeface="Palatino"/>
        <a:sym typeface="Palatino"/>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file>

<file path=ppt/presProps.xml><?xml version="1.0" encoding="utf-8"?>
<p:presentationPr xmlns:a="http://schemas.openxmlformats.org/drawingml/2006/main" xmlns:r="http://schemas.openxmlformats.org/officeDocument/2006/relationships" xmlns:p="http://schemas.openxmlformats.org/presentationml/2006/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Palatino"/>
          <a:ea typeface="Palatino"/>
          <a:cs typeface="Palatino"/>
        </a:font>
        <a:srgbClr val="414141"/>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wholeTbl>
    <a:band2H>
      <a:tcTxStyle b="def" i="def"/>
      <a:tcStyle>
        <a:tcBdr/>
        <a:fill>
          <a:solidFill>
            <a:srgbClr val="C9C3BA">
              <a:alpha val="50000"/>
            </a:srgbClr>
          </a:solidFill>
        </a:fill>
      </a:tcStyle>
    </a:band2H>
    <a:firstCol>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89847F"/>
          </a:solidFill>
        </a:fill>
      </a:tcStyle>
    </a:firstCol>
    <a:lastRow>
      <a:tcTxStyle b="off" i="off">
        <a:font>
          <a:latin typeface="Palatino"/>
          <a:ea typeface="Palatino"/>
          <a:cs typeface="Palatino"/>
        </a:font>
        <a:srgbClr val="414141"/>
      </a:tcTxStyle>
      <a:tcStyle>
        <a:tcBdr>
          <a:left>
            <a:ln w="12700" cap="flat">
              <a:noFill/>
              <a:miter lim="400000"/>
            </a:ln>
          </a:left>
          <a:right>
            <a:ln w="12700" cap="flat">
              <a:noFill/>
              <a:miter lim="400000"/>
            </a:ln>
          </a:right>
          <a:top>
            <a:ln w="25400" cap="flat">
              <a:solidFill>
                <a:srgbClr val="525252"/>
              </a:solidFill>
              <a:prstDash val="solid"/>
              <a:miter lim="400000"/>
            </a:ln>
          </a:top>
          <a:bottom>
            <a:ln w="12700" cap="flat">
              <a:noFill/>
              <a:miter lim="400000"/>
            </a:ln>
          </a:bottom>
          <a:insideH>
            <a:ln w="12700" cap="flat">
              <a:solidFill>
                <a:srgbClr val="C9C3BA"/>
              </a:solidFill>
              <a:prstDash val="solid"/>
              <a:miter lim="400000"/>
            </a:ln>
          </a:insideH>
          <a:insideV>
            <a:ln w="12700" cap="flat">
              <a:noFill/>
              <a:miter lim="400000"/>
            </a:ln>
          </a:insideV>
        </a:tcBdr>
        <a:fill>
          <a:noFill/>
        </a:fill>
      </a:tcStyle>
    </a:lastRow>
    <a:firstRow>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rgbClr val="C9C3BA"/>
              </a:solidFill>
              <a:prstDash val="solid"/>
              <a:miter lim="400000"/>
            </a:ln>
          </a:insideH>
          <a:insideV>
            <a:ln w="12700" cap="flat">
              <a:noFill/>
              <a:miter lim="400000"/>
            </a:ln>
          </a:insideV>
        </a:tcBdr>
        <a:fill>
          <a:solidFill>
            <a:srgbClr val="B0564E"/>
          </a:solidFill>
        </a:fill>
      </a:tcStyle>
    </a:firstRow>
  </a:tblStyle>
  <a:tblStyle styleId="{C7B018BB-80A7-4F77-B60F-C8B233D01FF8}" styleName="">
    <a:tblBg/>
    <a:wholeTbl>
      <a:tcTxStyle b="off" i="off">
        <a:font>
          <a:latin typeface="Palatino"/>
          <a:ea typeface="Palatino"/>
          <a:cs typeface="Palatino"/>
        </a:font>
        <a:srgbClr val="414141"/>
      </a:tcTxStyle>
      <a:tcStyle>
        <a:tcBdr>
          <a:left>
            <a:ln w="25400" cap="rnd">
              <a:solidFill>
                <a:srgbClr val="C9C3BA"/>
              </a:solidFill>
              <a:custDash>
                <a:ds d="100000" sp="200000"/>
              </a:custDash>
              <a:miter lim="400000"/>
            </a:ln>
          </a:left>
          <a:right>
            <a:ln w="25400" cap="rnd">
              <a:solidFill>
                <a:srgbClr val="C9C3BA"/>
              </a:solidFill>
              <a:custDash>
                <a:ds d="100000" sp="200000"/>
              </a:custDash>
              <a:miter lim="400000"/>
            </a:ln>
          </a:right>
          <a:top>
            <a:ln w="25400" cap="rnd">
              <a:solidFill>
                <a:srgbClr val="C9C3BA"/>
              </a:solidFill>
              <a:custDash>
                <a:ds d="100000" sp="200000"/>
              </a:custDash>
              <a:miter lim="400000"/>
            </a:ln>
          </a:top>
          <a:bottom>
            <a:ln w="25400" cap="rnd">
              <a:solidFill>
                <a:srgbClr val="C9C3BA"/>
              </a:solidFill>
              <a:custDash>
                <a:ds d="100000" sp="200000"/>
              </a:custDash>
              <a:miter lim="400000"/>
            </a:ln>
          </a:bottom>
          <a:insideH>
            <a:ln w="25400" cap="rnd">
              <a:solidFill>
                <a:srgbClr val="C9C3BA"/>
              </a:solidFill>
              <a:custDash>
                <a:ds d="100000" sp="200000"/>
              </a:custDash>
              <a:miter lim="400000"/>
            </a:ln>
          </a:insideH>
          <a:insideV>
            <a:ln w="25400" cap="rnd">
              <a:solidFill>
                <a:srgbClr val="C9C3BA"/>
              </a:solidFill>
              <a:custDash>
                <a:ds d="100000" sp="200000"/>
              </a:custDash>
              <a:miter lim="400000"/>
            </a:ln>
          </a:insideV>
        </a:tcBdr>
        <a:fill>
          <a:noFill/>
        </a:fill>
      </a:tcStyle>
    </a:wholeTbl>
    <a:band2H>
      <a:tcTxStyle b="def" i="def"/>
      <a:tcStyle>
        <a:tcBdr/>
        <a:fill>
          <a:solidFill>
            <a:srgbClr val="C9C3BA">
              <a:alpha val="75000"/>
            </a:srgbClr>
          </a:solidFill>
        </a:fill>
      </a:tcStyle>
    </a:band2H>
    <a:firstCol>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solidFill>
                <a:srgbClr val="FFFFFF">
                  <a:alpha val="50000"/>
                </a:srgbClr>
              </a:solidFill>
              <a:prstDash val="solid"/>
              <a:miter lim="400000"/>
            </a:ln>
          </a:insideV>
        </a:tcBdr>
      </a:tcStyle>
    </a:firstCol>
    <a:lastRow>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tcStyle>
    </a:lastRow>
    <a:firstRow>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rgbClr val="FFFFFF">
                  <a:alpha val="50000"/>
                </a:srgbClr>
              </a:solidFill>
              <a:prstDash val="solid"/>
              <a:miter lim="400000"/>
            </a:ln>
          </a:insideH>
          <a:insideV>
            <a:ln w="12700" cap="flat">
              <a:noFill/>
              <a:miter lim="400000"/>
            </a:ln>
          </a:insideV>
        </a:tcBdr>
      </a:tcStyle>
    </a:firstRow>
  </a:tblStyle>
  <a:tblStyle styleId="{EEE7283C-3CF3-47DC-8721-378D4A62B228}" styleName="">
    <a:tblBg/>
    <a:wholeTbl>
      <a:tcTxStyle b="off" i="off">
        <a:font>
          <a:latin typeface="Palatino"/>
          <a:ea typeface="Palatino"/>
          <a:cs typeface="Palatino"/>
        </a:font>
        <a:srgbClr val="414141"/>
      </a:tcTxStyle>
      <a:tcStyle>
        <a:tcBdr>
          <a:left>
            <a:ln w="12700" cap="flat">
              <a:noFill/>
              <a:miter lim="400000"/>
            </a:ln>
          </a:left>
          <a:right>
            <a:ln w="12700" cap="flat">
              <a:noFill/>
              <a:miter lim="400000"/>
            </a:ln>
          </a:right>
          <a:top>
            <a:ln w="12700" cap="flat">
              <a:solidFill>
                <a:srgbClr val="C9C3BA"/>
              </a:solidFill>
              <a:prstDash val="solid"/>
              <a:miter lim="400000"/>
            </a:ln>
          </a:top>
          <a:bottom>
            <a:ln w="12700" cap="flat">
              <a:solidFill>
                <a:srgbClr val="C9C3BA"/>
              </a:solidFill>
              <a:prstDash val="solid"/>
              <a:miter lim="400000"/>
            </a:ln>
          </a:bottom>
          <a:insideH>
            <a:ln w="12700" cap="flat">
              <a:solidFill>
                <a:srgbClr val="C9C3BA"/>
              </a:solidFill>
              <a:prstDash val="solid"/>
              <a:miter lim="400000"/>
            </a:ln>
          </a:insideH>
          <a:insideV>
            <a:ln w="12700" cap="flat">
              <a:noFill/>
              <a:miter lim="400000"/>
            </a:ln>
          </a:insideV>
        </a:tcBdr>
        <a:fill>
          <a:noFill/>
        </a:fill>
      </a:tcStyle>
    </a:wholeTbl>
    <a:band2H>
      <a:tcTxStyle b="def" i="def"/>
      <a:tcStyle>
        <a:tcBdr/>
        <a:fill>
          <a:solidFill>
            <a:srgbClr val="C9C3BA">
              <a:alpha val="50000"/>
            </a:srgbClr>
          </a:solidFill>
        </a:fill>
      </a:tcStyle>
    </a:band2H>
    <a:firstCol>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939D60"/>
          </a:solidFill>
        </a:fill>
      </a:tcStyle>
    </a:firstCol>
    <a:lastRow>
      <a:tcTxStyle b="off" i="off">
        <a:font>
          <a:latin typeface="Palatino"/>
          <a:ea typeface="Palatino"/>
          <a:cs typeface="Palatino"/>
        </a:font>
        <a:srgbClr val="414141"/>
      </a:tcTxStyle>
      <a:tcStyle>
        <a:tcBdr>
          <a:left>
            <a:ln w="12700" cap="flat">
              <a:noFill/>
              <a:miter lim="400000"/>
            </a:ln>
          </a:left>
          <a:right>
            <a:ln w="12700" cap="flat">
              <a:noFill/>
              <a:miter lim="400000"/>
            </a:ln>
          </a:right>
          <a:top>
            <a:ln w="25400" cap="flat">
              <a:solidFill>
                <a:srgbClr val="525252"/>
              </a:solidFill>
              <a:prstDash val="solid"/>
              <a:miter lim="400000"/>
            </a:ln>
          </a:top>
          <a:bottom>
            <a:ln w="12700" cap="flat">
              <a:noFill/>
              <a:miter lim="400000"/>
            </a:ln>
          </a:bottom>
          <a:insideH>
            <a:ln w="12700" cap="flat">
              <a:solidFill>
                <a:srgbClr val="C9C3BA"/>
              </a:solidFill>
              <a:prstDash val="solid"/>
              <a:miter lim="400000"/>
            </a:ln>
          </a:insideH>
          <a:insideV>
            <a:ln w="12700" cap="flat">
              <a:noFill/>
              <a:miter lim="400000"/>
            </a:ln>
          </a:insideV>
        </a:tcBdr>
        <a:fill>
          <a:noFill/>
        </a:fill>
      </a:tcStyle>
    </a:lastRow>
    <a:firstRow>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rgbClr val="C9C3BA"/>
              </a:solidFill>
              <a:prstDash val="solid"/>
              <a:miter lim="400000"/>
            </a:ln>
          </a:insideH>
          <a:insideV>
            <a:ln w="12700" cap="flat">
              <a:noFill/>
              <a:miter lim="400000"/>
            </a:ln>
          </a:insideV>
        </a:tcBdr>
        <a:fill>
          <a:solidFill>
            <a:srgbClr val="6C7C4E"/>
          </a:solidFill>
        </a:fill>
      </a:tcStyle>
    </a:firstRow>
  </a:tblStyle>
  <a:tblStyle styleId="{CF821DB8-F4EB-4A41-A1BA-3FCAFE7338EE}" styleName="">
    <a:tblBg/>
    <a:wholeTbl>
      <a:tcTxStyle b="off" i="off">
        <a:font>
          <a:latin typeface="Palatino"/>
          <a:ea typeface="Palatino"/>
          <a:cs typeface="Palatino"/>
        </a:font>
        <a:srgbClr val="414141"/>
      </a:tcTxStyle>
      <a:tcStyle>
        <a:tcBdr>
          <a:left>
            <a:ln w="12700" cap="flat">
              <a:solidFill>
                <a:srgbClr val="A8C3DF"/>
              </a:solidFill>
              <a:prstDash val="solid"/>
              <a:miter lim="400000"/>
            </a:ln>
          </a:left>
          <a:right>
            <a:ln w="12700" cap="flat">
              <a:solidFill>
                <a:srgbClr val="A8C3DF"/>
              </a:solidFill>
              <a:prstDash val="solid"/>
              <a:miter lim="400000"/>
            </a:ln>
          </a:right>
          <a:top>
            <a:ln w="12700" cap="flat">
              <a:solidFill>
                <a:srgbClr val="A8C3DF"/>
              </a:solidFill>
              <a:prstDash val="solid"/>
              <a:miter lim="400000"/>
            </a:ln>
          </a:top>
          <a:bottom>
            <a:ln w="12700" cap="flat">
              <a:solidFill>
                <a:srgbClr val="A8C3DF"/>
              </a:solidFill>
              <a:prstDash val="solid"/>
              <a:miter lim="400000"/>
            </a:ln>
          </a:bottom>
          <a:insideH>
            <a:ln w="12700" cap="flat">
              <a:solidFill>
                <a:srgbClr val="A8C3DF"/>
              </a:solidFill>
              <a:prstDash val="solid"/>
              <a:miter lim="400000"/>
            </a:ln>
          </a:insideH>
          <a:insideV>
            <a:ln w="12700" cap="flat">
              <a:solidFill>
                <a:srgbClr val="A8C3DF"/>
              </a:solidFill>
              <a:prstDash val="solid"/>
              <a:miter lim="400000"/>
            </a:ln>
          </a:insideV>
        </a:tcBdr>
        <a:fill>
          <a:noFill/>
        </a:fill>
      </a:tcStyle>
    </a:wholeTbl>
    <a:band2H>
      <a:tcTxStyle b="def" i="def"/>
      <a:tcStyle>
        <a:tcBdr/>
        <a:fill>
          <a:solidFill>
            <a:srgbClr val="A8C3DF">
              <a:alpha val="35000"/>
            </a:srgbClr>
          </a:solidFill>
        </a:fill>
      </a:tcStyle>
    </a:band2H>
    <a:firstCol>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738AAF"/>
          </a:solidFill>
        </a:fill>
      </a:tcStyle>
    </a:firstCol>
    <a:lastRow>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rgbClr val="A8C3DF"/>
              </a:solidFill>
              <a:prstDash val="solid"/>
              <a:miter lim="400000"/>
            </a:ln>
          </a:insideH>
          <a:insideV>
            <a:ln w="12700" cap="flat">
              <a:noFill/>
              <a:miter lim="400000"/>
            </a:ln>
          </a:insideV>
        </a:tcBdr>
        <a:fill>
          <a:solidFill>
            <a:srgbClr val="314975"/>
          </a:solidFill>
        </a:fill>
      </a:tcStyle>
    </a:lastRow>
    <a:firstRow>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rgbClr val="A8C3DF"/>
              </a:solidFill>
              <a:prstDash val="solid"/>
              <a:miter lim="400000"/>
            </a:ln>
          </a:insideH>
          <a:insideV>
            <a:ln w="12700" cap="flat">
              <a:noFill/>
              <a:miter lim="400000"/>
            </a:ln>
          </a:insideV>
        </a:tcBdr>
        <a:fill>
          <a:solidFill>
            <a:srgbClr val="496392"/>
          </a:solidFill>
        </a:fill>
      </a:tcStyle>
    </a:firstRow>
  </a:tblStyle>
  <a:tblStyle styleId="{33BA23B1-9221-436E-865A-0063620EA4FD}" styleName="">
    <a:tblBg/>
    <a:wholeTbl>
      <a:tcTxStyle b="off" i="off">
        <a:font>
          <a:latin typeface="Palatino"/>
          <a:ea typeface="Palatino"/>
          <a:cs typeface="Palatino"/>
        </a:font>
        <a:srgbClr val="414141"/>
      </a:tcTxStyle>
      <a:tcStyle>
        <a:tcBdr>
          <a:left>
            <a:ln w="12700" cap="flat">
              <a:solidFill>
                <a:srgbClr val="C9C3BA"/>
              </a:solidFill>
              <a:prstDash val="solid"/>
              <a:miter lim="400000"/>
            </a:ln>
          </a:left>
          <a:right>
            <a:ln w="12700" cap="flat">
              <a:solidFill>
                <a:srgbClr val="C9C3BA"/>
              </a:solidFill>
              <a:prstDash val="solid"/>
              <a:miter lim="400000"/>
            </a:ln>
          </a:right>
          <a:top>
            <a:ln w="12700" cap="flat">
              <a:solidFill>
                <a:srgbClr val="C9C3BA"/>
              </a:solidFill>
              <a:prstDash val="solid"/>
              <a:miter lim="400000"/>
            </a:ln>
          </a:top>
          <a:bottom>
            <a:ln w="12700" cap="flat">
              <a:solidFill>
                <a:srgbClr val="C9C3BA"/>
              </a:solidFill>
              <a:prstDash val="solid"/>
              <a:miter lim="400000"/>
            </a:ln>
          </a:bottom>
          <a:insideH>
            <a:ln w="12700" cap="flat">
              <a:solidFill>
                <a:srgbClr val="C9C3BA"/>
              </a:solidFill>
              <a:prstDash val="solid"/>
              <a:miter lim="400000"/>
            </a:ln>
          </a:insideH>
          <a:insideV>
            <a:ln w="12700" cap="flat">
              <a:solidFill>
                <a:srgbClr val="C9C3BA"/>
              </a:solidFill>
              <a:prstDash val="solid"/>
              <a:miter lim="400000"/>
            </a:ln>
          </a:insideV>
        </a:tcBdr>
        <a:fill>
          <a:noFill/>
        </a:fill>
      </a:tcStyle>
    </a:wholeTbl>
    <a:band2H>
      <a:tcTxStyle b="def" i="def"/>
      <a:tcStyle>
        <a:tcBdr/>
        <a:fill>
          <a:solidFill>
            <a:srgbClr val="C9C3BA">
              <a:alpha val="50000"/>
            </a:srgbClr>
          </a:solidFill>
        </a:fill>
      </a:tcStyle>
    </a:band2H>
    <a:firstCol>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66635F"/>
          </a:solidFill>
        </a:fill>
      </a:tcStyle>
    </a:firstCol>
    <a:lastRow>
      <a:tcTxStyle b="off" i="off">
        <a:font>
          <a:latin typeface="Palatino"/>
          <a:ea typeface="Palatino"/>
          <a:cs typeface="Palatino"/>
        </a:font>
        <a:srgbClr val="414141"/>
      </a:tcTxStyle>
      <a:tcStyle>
        <a:tcBdr>
          <a:left>
            <a:ln w="12700" cap="flat">
              <a:noFill/>
              <a:miter lim="400000"/>
            </a:ln>
          </a:left>
          <a:right>
            <a:ln w="12700" cap="flat">
              <a:noFill/>
              <a:miter lim="400000"/>
            </a:ln>
          </a:right>
          <a:top>
            <a:ln w="12700" cap="flat">
              <a:solidFill>
                <a:srgbClr val="000000"/>
              </a:solidFill>
              <a:prstDash val="solid"/>
              <a:miter lim="400000"/>
            </a:ln>
          </a:top>
          <a:bottom>
            <a:ln w="12700" cap="flat">
              <a:noFill/>
              <a:miter lim="400000"/>
            </a:ln>
          </a:bottom>
          <a:insideH>
            <a:ln w="12700" cap="flat">
              <a:solidFill>
                <a:srgbClr val="C9C3BA"/>
              </a:solidFill>
              <a:prstDash val="solid"/>
              <a:miter lim="400000"/>
            </a:ln>
          </a:insideH>
          <a:insideV>
            <a:ln w="12700" cap="flat">
              <a:noFill/>
              <a:miter lim="400000"/>
            </a:ln>
          </a:insideV>
        </a:tcBdr>
        <a:fill>
          <a:noFill/>
        </a:fill>
      </a:tcStyle>
    </a:lastRow>
    <a:firstRow>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rgbClr val="C9C3BA"/>
              </a:solidFill>
              <a:prstDash val="solid"/>
              <a:miter lim="400000"/>
            </a:ln>
          </a:insideH>
          <a:insideV>
            <a:ln w="12700" cap="flat">
              <a:noFill/>
              <a:miter lim="400000"/>
            </a:ln>
          </a:insideV>
        </a:tcBdr>
        <a:fill>
          <a:solidFill>
            <a:srgbClr val="89847F"/>
          </a:solidFill>
        </a:fill>
      </a:tcStyle>
    </a:firstRow>
  </a:tblStyle>
  <a:tblStyle styleId="{2708684C-4D16-4618-839F-0558EEFCDFE6}" styleName="">
    <a:tblBg/>
    <a:wholeTbl>
      <a:tcTxStyle b="off" i="off">
        <a:font>
          <a:latin typeface="Palatino"/>
          <a:ea typeface="Palatino"/>
          <a:cs typeface="Palatino"/>
        </a:font>
        <a:srgbClr val="414141"/>
      </a:tcTxStyle>
      <a:tcStyle>
        <a:tcBdr>
          <a:left>
            <a:ln w="12700" cap="flat">
              <a:noFill/>
              <a:miter lim="400000"/>
            </a:ln>
          </a:left>
          <a:right>
            <a:ln w="12700" cap="flat">
              <a:noFill/>
              <a:miter lim="400000"/>
            </a:ln>
          </a:right>
          <a:top>
            <a:ln w="12700" cap="flat">
              <a:solidFill>
                <a:srgbClr val="89847F"/>
              </a:solidFill>
              <a:custDash>
                <a:ds d="200000" sp="200000"/>
              </a:custDash>
              <a:miter lim="400000"/>
            </a:ln>
          </a:top>
          <a:bottom>
            <a:ln w="12700" cap="flat">
              <a:solidFill>
                <a:srgbClr val="89847F"/>
              </a:solidFill>
              <a:custDash>
                <a:ds d="200000" sp="200000"/>
              </a:custDash>
              <a:miter lim="400000"/>
            </a:ln>
          </a:bottom>
          <a:insideH>
            <a:ln w="12700" cap="flat">
              <a:solidFill>
                <a:srgbClr val="89847F"/>
              </a:solidFill>
              <a:custDash>
                <a:ds d="200000" sp="200000"/>
              </a:custDash>
              <a:miter lim="400000"/>
            </a:ln>
          </a:insideH>
          <a:insideV>
            <a:ln w="12700" cap="flat">
              <a:noFill/>
              <a:miter lim="400000"/>
            </a:ln>
          </a:insideV>
        </a:tcBdr>
        <a:fill>
          <a:noFill/>
        </a:fill>
      </a:tcStyle>
    </a:wholeTbl>
    <a:band2H>
      <a:tcTxStyle b="def" i="def"/>
      <a:tcStyle>
        <a:tcBdr/>
        <a:fill>
          <a:solidFill>
            <a:srgbClr val="C9C3BA">
              <a:alpha val="35000"/>
            </a:srgbClr>
          </a:solidFill>
        </a:fill>
      </a:tcStyle>
    </a:band2H>
    <a:firstCol>
      <a:tcTxStyle b="off" i="off">
        <a:font>
          <a:latin typeface="Palatino"/>
          <a:ea typeface="Palatino"/>
          <a:cs typeface="Palatino"/>
        </a:font>
        <a:srgbClr val="414141"/>
      </a:tcTxStyle>
      <a:tcStyle>
        <a:tcBdr>
          <a:left>
            <a:ln w="12700" cap="flat">
              <a:noFill/>
              <a:miter lim="400000"/>
            </a:ln>
          </a:left>
          <a:right>
            <a:ln w="25400" cap="flat">
              <a:solidFill>
                <a:srgbClr val="000000"/>
              </a:solidFill>
              <a:prstDash val="solid"/>
              <a:miter lim="400000"/>
            </a:ln>
          </a:right>
          <a:top>
            <a:ln w="12700" cap="flat">
              <a:solidFill>
                <a:srgbClr val="89847F"/>
              </a:solidFill>
              <a:custDash>
                <a:ds d="200000" sp="200000"/>
              </a:custDash>
              <a:miter lim="400000"/>
            </a:ln>
          </a:top>
          <a:bottom>
            <a:ln w="12700" cap="flat">
              <a:solidFill>
                <a:srgbClr val="89847F"/>
              </a:solidFill>
              <a:custDash>
                <a:ds d="200000" sp="200000"/>
              </a:custDash>
              <a:miter lim="400000"/>
            </a:ln>
          </a:bottom>
          <a:insideH>
            <a:ln w="12700" cap="flat">
              <a:solidFill>
                <a:srgbClr val="89847F"/>
              </a:solidFill>
              <a:custDash>
                <a:ds d="200000" sp="200000"/>
              </a:custDash>
              <a:miter lim="400000"/>
            </a:ln>
          </a:insideH>
          <a:insideV>
            <a:ln w="12700" cap="flat">
              <a:noFill/>
              <a:miter lim="400000"/>
            </a:ln>
          </a:insideV>
        </a:tcBdr>
        <a:fill>
          <a:noFill/>
        </a:fill>
      </a:tcStyle>
    </a:firstCol>
    <a:lastRow>
      <a:tcTxStyle b="off" i="off">
        <a:font>
          <a:latin typeface="Palatino"/>
          <a:ea typeface="Palatino"/>
          <a:cs typeface="Palatino"/>
        </a:font>
        <a:srgbClr val="414141"/>
      </a:tcTxStyle>
      <a:tcStyle>
        <a:tcBdr>
          <a:left>
            <a:ln w="12700" cap="flat">
              <a:noFill/>
              <a:miter lim="400000"/>
            </a:ln>
          </a:left>
          <a:right>
            <a:ln w="12700" cap="flat">
              <a:noFill/>
              <a:miter lim="400000"/>
            </a:ln>
          </a:right>
          <a:top>
            <a:ln w="25400" cap="flat">
              <a:solidFill>
                <a:srgbClr val="000000"/>
              </a:solidFill>
              <a:prstDash val="solid"/>
              <a:miter lim="400000"/>
            </a:ln>
          </a:top>
          <a:bottom>
            <a:ln w="12700" cap="flat">
              <a:noFill/>
              <a:miter lim="400000"/>
            </a:ln>
          </a:bottom>
          <a:insideH>
            <a:ln w="12700" cap="flat">
              <a:solidFill>
                <a:srgbClr val="89847F"/>
              </a:solidFill>
              <a:prstDash val="solid"/>
              <a:miter lim="400000"/>
            </a:ln>
          </a:insideH>
          <a:insideV>
            <a:ln w="12700" cap="flat">
              <a:noFill/>
              <a:miter lim="400000"/>
            </a:ln>
          </a:insideV>
        </a:tcBdr>
        <a:fill>
          <a:noFill/>
        </a:fill>
      </a:tcStyle>
    </a:lastRow>
    <a:firstRow>
      <a:tcTxStyle b="off" i="off">
        <a:font>
          <a:latin typeface="Palatino"/>
          <a:ea typeface="Palatino"/>
          <a:cs typeface="Palatino"/>
        </a:font>
        <a:srgbClr val="414141"/>
      </a:tcTxStyle>
      <a:tcStyle>
        <a:tcBdr>
          <a:left>
            <a:ln w="12700" cap="flat">
              <a:noFill/>
              <a:miter lim="400000"/>
            </a:ln>
          </a:left>
          <a:right>
            <a:ln w="12700" cap="flat">
              <a:noFill/>
              <a:miter lim="400000"/>
            </a:ln>
          </a:right>
          <a:top>
            <a:ln w="12700" cap="flat">
              <a:noFill/>
              <a:miter lim="400000"/>
            </a:ln>
          </a:top>
          <a:bottom>
            <a:ln w="25400" cap="flat">
              <a:solidFill>
                <a:srgbClr val="000000"/>
              </a:solidFill>
              <a:prstDash val="solid"/>
              <a:miter lim="400000"/>
            </a:ln>
          </a:bottom>
          <a:insideH>
            <a:ln w="12700" cap="flat">
              <a:solidFill>
                <a:srgbClr val="89847F"/>
              </a:solidFill>
              <a:prstDash val="solid"/>
              <a:miter lim="400000"/>
            </a:ln>
          </a:insideH>
          <a:insideV>
            <a:ln w="12700" cap="flat">
              <a:noFill/>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showComments="1"/>
</file>

<file path=ppt/_rels/presentation.xml.rels><?xml version="1.0" encoding="UTF-8" standalone="yes"?><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60" Type="http://schemas.openxmlformats.org/officeDocument/2006/relationships/slide" Target="slides/slide53.xml"/><Relationship Id="rId61" Type="http://schemas.openxmlformats.org/officeDocument/2006/relationships/slide" Target="slides/slide54.xml"/><Relationship Id="rId62" Type="http://schemas.openxmlformats.org/officeDocument/2006/relationships/slide" Target="slides/slide55.xml"/><Relationship Id="rId63" Type="http://schemas.openxmlformats.org/officeDocument/2006/relationships/slide" Target="slides/slide56.xml"/><Relationship Id="rId64" Type="http://schemas.openxmlformats.org/officeDocument/2006/relationships/slide" Target="slides/slide57.xml"/><Relationship Id="rId65" Type="http://schemas.openxmlformats.org/officeDocument/2006/relationships/slide" Target="slides/slide58.xml"/><Relationship Id="rId66" Type="http://schemas.openxmlformats.org/officeDocument/2006/relationships/slide" Target="slides/slide59.xml"/><Relationship Id="rId67" Type="http://schemas.openxmlformats.org/officeDocument/2006/relationships/slide" Target="slides/slide60.xml"/><Relationship Id="rId68" Type="http://schemas.openxmlformats.org/officeDocument/2006/relationships/slide" Target="slides/slide61.xml"/><Relationship Id="rId69" Type="http://schemas.openxmlformats.org/officeDocument/2006/relationships/slide" Target="slides/slide62.xml"/><Relationship Id="rId70" Type="http://schemas.openxmlformats.org/officeDocument/2006/relationships/slide" Target="slides/slide63.xml"/><Relationship Id="rId71" Type="http://schemas.openxmlformats.org/officeDocument/2006/relationships/slide" Target="slides/slide64.xml"/><Relationship Id="rId72" Type="http://schemas.openxmlformats.org/officeDocument/2006/relationships/slide" Target="slides/slide65.xml"/><Relationship Id="rId73" Type="http://schemas.openxmlformats.org/officeDocument/2006/relationships/slide" Target="slides/slide66.xml"/><Relationship Id="rId74" Type="http://schemas.openxmlformats.org/officeDocument/2006/relationships/slide" Target="slides/slide67.xml"/><Relationship Id="rId75" Type="http://schemas.openxmlformats.org/officeDocument/2006/relationships/slide" Target="slides/slide68.xml"/><Relationship Id="rId76" Type="http://schemas.openxmlformats.org/officeDocument/2006/relationships/slide" Target="slides/slide69.xml"/><Relationship Id="rId77" Type="http://schemas.openxmlformats.org/officeDocument/2006/relationships/slide" Target="slides/slide70.xml"/><Relationship Id="rId78" Type="http://schemas.openxmlformats.org/officeDocument/2006/relationships/slide" Target="slides/slide71.xml"/><Relationship Id="rId79" Type="http://schemas.openxmlformats.org/officeDocument/2006/relationships/slide" Target="slides/slide72.xml"/><Relationship Id="rId80" Type="http://schemas.openxmlformats.org/officeDocument/2006/relationships/slide" Target="slides/slide73.xml"/><Relationship Id="rId81" Type="http://schemas.openxmlformats.org/officeDocument/2006/relationships/slide" Target="slides/slide74.xml"/><Relationship Id="rId82" Type="http://schemas.openxmlformats.org/officeDocument/2006/relationships/slide" Target="slides/slide75.xml"/><Relationship Id="rId83" Type="http://schemas.openxmlformats.org/officeDocument/2006/relationships/slide" Target="slides/slide76.xml"/><Relationship Id="rId84" Type="http://schemas.openxmlformats.org/officeDocument/2006/relationships/slide" Target="slides/slide77.xml"/><Relationship Id="rId85" Type="http://schemas.openxmlformats.org/officeDocument/2006/relationships/slide" Target="slides/slide78.xml"/><Relationship Id="rId86" Type="http://schemas.openxmlformats.org/officeDocument/2006/relationships/slide" Target="slides/slide79.xml"/><Relationship Id="rId87" Type="http://schemas.openxmlformats.org/officeDocument/2006/relationships/slide" Target="slides/slide80.xml"/><Relationship Id="rId88" Type="http://schemas.openxmlformats.org/officeDocument/2006/relationships/slide" Target="slides/slide81.xml"/><Relationship Id="rId89" Type="http://schemas.openxmlformats.org/officeDocument/2006/relationships/slide" Target="slides/slide82.xml"/><Relationship Id="rId90" Type="http://schemas.openxmlformats.org/officeDocument/2006/relationships/slide" Target="slides/slide83.xml"/><Relationship Id="rId91" Type="http://schemas.openxmlformats.org/officeDocument/2006/relationships/slide" Target="slides/slide84.xml"/><Relationship Id="rId92" Type="http://schemas.openxmlformats.org/officeDocument/2006/relationships/slide" Target="slides/slide85.xml"/></Relationships>

</file>

<file path=ppt/notesMasters/_rels/notesMaster1.xml.rels><?xml version="1.0" encoding="UTF-8" standalone="yes"?><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Shape 40"/>
          <p:cNvSpPr/>
          <p:nvPr>
            <p:ph type="sldImg"/>
          </p:nvPr>
        </p:nvSpPr>
        <p:spPr>
          <a:xfrm>
            <a:off x="1143000" y="685800"/>
            <a:ext cx="4572000" cy="3429000"/>
          </a:xfrm>
          <a:prstGeom prst="rect">
            <a:avLst/>
          </a:prstGeom>
        </p:spPr>
        <p:txBody>
          <a:bodyPr/>
          <a:lstStyle/>
          <a:p>
            <a:pPr lvl="0"/>
          </a:p>
        </p:txBody>
      </p:sp>
      <p:sp>
        <p:nvSpPr>
          <p:cNvPr id="41" name="Shape 41"/>
          <p:cNvSpPr/>
          <p:nvPr>
            <p:ph type="body" sz="quarter" idx="1"/>
          </p:nvPr>
        </p:nvSpPr>
        <p:spPr>
          <a:xfrm>
            <a:off x="914400" y="4343400"/>
            <a:ext cx="5029200" cy="4114800"/>
          </a:xfrm>
          <a:prstGeom prst="rect">
            <a:avLst/>
          </a:prstGeom>
        </p:spPr>
        <p:txBody>
          <a:bodyPr/>
          <a:lstStyle/>
          <a:p>
            <a:pPr lvl="0"/>
          </a:p>
        </p:txBody>
      </p:sp>
    </p:spTree>
  </p:cSld>
  <p:clrMap bg1="lt1" tx1="dk1" bg2="lt2" tx2="dk2" accent1="accent1" accent2="accent2" accent3="accent3" accent4="accent4" accent5="accent5" accent6="accent6" hlink="hlink" folHlink="folHlink"/>
  <p:notesStyle>
    <a:lvl1pPr defTabSz="457200">
      <a:lnSpc>
        <a:spcPct val="125000"/>
      </a:lnSpc>
      <a:defRPr sz="2400">
        <a:latin typeface="Avenir Roman"/>
        <a:ea typeface="Avenir Roman"/>
        <a:cs typeface="Avenir Roman"/>
        <a:sym typeface="Avenir Roman"/>
      </a:defRPr>
    </a:lvl1pPr>
    <a:lvl2pPr indent="228600" defTabSz="457200">
      <a:lnSpc>
        <a:spcPct val="125000"/>
      </a:lnSpc>
      <a:defRPr sz="2400">
        <a:latin typeface="Avenir Roman"/>
        <a:ea typeface="Avenir Roman"/>
        <a:cs typeface="Avenir Roman"/>
        <a:sym typeface="Avenir Roman"/>
      </a:defRPr>
    </a:lvl2pPr>
    <a:lvl3pPr indent="457200" defTabSz="457200">
      <a:lnSpc>
        <a:spcPct val="125000"/>
      </a:lnSpc>
      <a:defRPr sz="2400">
        <a:latin typeface="Avenir Roman"/>
        <a:ea typeface="Avenir Roman"/>
        <a:cs typeface="Avenir Roman"/>
        <a:sym typeface="Avenir Roman"/>
      </a:defRPr>
    </a:lvl3pPr>
    <a:lvl4pPr indent="685800" defTabSz="457200">
      <a:lnSpc>
        <a:spcPct val="125000"/>
      </a:lnSpc>
      <a:defRPr sz="2400">
        <a:latin typeface="Avenir Roman"/>
        <a:ea typeface="Avenir Roman"/>
        <a:cs typeface="Avenir Roman"/>
        <a:sym typeface="Avenir Roman"/>
      </a:defRPr>
    </a:lvl4pPr>
    <a:lvl5pPr indent="914400" defTabSz="457200">
      <a:lnSpc>
        <a:spcPct val="125000"/>
      </a:lnSpc>
      <a:defRPr sz="2400">
        <a:latin typeface="Avenir Roman"/>
        <a:ea typeface="Avenir Roman"/>
        <a:cs typeface="Avenir Roman"/>
        <a:sym typeface="Avenir Roman"/>
      </a:defRPr>
    </a:lvl5pPr>
    <a:lvl6pPr indent="1143000" defTabSz="457200">
      <a:lnSpc>
        <a:spcPct val="125000"/>
      </a:lnSpc>
      <a:defRPr sz="2400">
        <a:latin typeface="Avenir Roman"/>
        <a:ea typeface="Avenir Roman"/>
        <a:cs typeface="Avenir Roman"/>
        <a:sym typeface="Avenir Roman"/>
      </a:defRPr>
    </a:lvl6pPr>
    <a:lvl7pPr indent="1371600" defTabSz="457200">
      <a:lnSpc>
        <a:spcPct val="125000"/>
      </a:lnSpc>
      <a:defRPr sz="2400">
        <a:latin typeface="Avenir Roman"/>
        <a:ea typeface="Avenir Roman"/>
        <a:cs typeface="Avenir Roman"/>
        <a:sym typeface="Avenir Roman"/>
      </a:defRPr>
    </a:lvl7pPr>
    <a:lvl8pPr indent="1600200" defTabSz="457200">
      <a:lnSpc>
        <a:spcPct val="125000"/>
      </a:lnSpc>
      <a:defRPr sz="2400">
        <a:latin typeface="Avenir Roman"/>
        <a:ea typeface="Avenir Roman"/>
        <a:cs typeface="Avenir Roman"/>
        <a:sym typeface="Avenir Roman"/>
      </a:defRPr>
    </a:lvl8pPr>
    <a:lvl9pPr indent="1828800" defTabSz="457200">
      <a:lnSpc>
        <a:spcPct val="125000"/>
      </a:lnSpc>
      <a:defRPr sz="2400">
        <a:latin typeface="Avenir Roman"/>
        <a:ea typeface="Avenir Roman"/>
        <a:cs typeface="Avenir Roman"/>
        <a:sym typeface="Avenir Roman"/>
      </a:defRPr>
    </a:lvl9pPr>
  </p:notesStyle>
</p:notesMaster>
</file>

<file path=ppt/notesSlides/_rels/notesSlide1.xml.rels><?xml version="1.0" encoding="UTF-8" standalone="yes"?><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Relationships>

</file>

<file path=ppt/notesSlides/_rels/notesSlide10.xml.rels><?xml version="1.0" encoding="UTF-8" standalone="yes"?><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11.xml.rels><?xml version="1.0" encoding="UTF-8" standalone="yes"?><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_rels/notesSlide12.xml.rels><?xml version="1.0" encoding="UTF-8" standalone="yes"?><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_rels/notesSlide13.xml.rels><?xml version="1.0" encoding="UTF-8" standalone="yes"?><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Relationships>

</file>

<file path=ppt/notesSlides/_rels/notesSlide14.xml.rels><?xml version="1.0" encoding="UTF-8" standalone="yes"?><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Relationships>

</file>

<file path=ppt/notesSlides/_rels/notesSlide15.xml.rels><?xml version="1.0" encoding="UTF-8" standalone="yes"?><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Relationships>

</file>

<file path=ppt/notesSlides/_rels/notesSlide16.xml.rels><?xml version="1.0" encoding="UTF-8" standalone="yes"?><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Relationships>

</file>

<file path=ppt/notesSlides/_rels/notesSlide17.xml.rels><?xml version="1.0" encoding="UTF-8" standalone="yes"?><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Relationships>

</file>

<file path=ppt/notesSlides/_rels/notesSlide18.xml.rels><?xml version="1.0" encoding="UTF-8" standalone="yes"?><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Relationships>

</file>

<file path=ppt/notesSlides/_rels/notesSlide19.xml.rels><?xml version="1.0" encoding="UTF-8" standalone="yes"?><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Relationships>

</file>

<file path=ppt/notesSlides/_rels/notesSlide2.xml.rels><?xml version="1.0" encoding="UTF-8" standalone="yes"?><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20.xml.rels><?xml version="1.0" encoding="UTF-8" standalone="yes"?><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Relationships>

</file>

<file path=ppt/notesSlides/_rels/notesSlide21.xml.rels><?xml version="1.0" encoding="UTF-8" standalone="yes"?><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Relationships>

</file>

<file path=ppt/notesSlides/_rels/notesSlide22.xml.rels><?xml version="1.0" encoding="UTF-8" standalone="yes"?><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Relationships>

</file>

<file path=ppt/notesSlides/_rels/notesSlide23.xml.rels><?xml version="1.0" encoding="UTF-8" standalone="yes"?><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Relationships>

</file>

<file path=ppt/notesSlides/_rels/notesSlide24.xml.rels><?xml version="1.0" encoding="UTF-8" standalone="yes"?><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Relationships>

</file>

<file path=ppt/notesSlides/_rels/notesSlide25.xml.rels><?xml version="1.0" encoding="UTF-8" standalone="yes"?><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Relationships>

</file>

<file path=ppt/notesSlides/_rels/notesSlide26.xml.rels><?xml version="1.0" encoding="UTF-8" standalone="yes"?><Relationships xmlns="http://schemas.openxmlformats.org/package/2006/relationships"><Relationship Id="rId1" Type="http://schemas.openxmlformats.org/officeDocument/2006/relationships/slide" Target="../slides/slide29.xml"/><Relationship Id="rId2" Type="http://schemas.openxmlformats.org/officeDocument/2006/relationships/notesMaster" Target="../notesMasters/notesMaster1.xml"/></Relationships>

</file>

<file path=ppt/notesSlides/_rels/notesSlide27.xml.rels><?xml version="1.0" encoding="UTF-8" standalone="yes"?><Relationships xmlns="http://schemas.openxmlformats.org/package/2006/relationships"><Relationship Id="rId1" Type="http://schemas.openxmlformats.org/officeDocument/2006/relationships/slide" Target="../slides/slide30.xml"/><Relationship Id="rId2" Type="http://schemas.openxmlformats.org/officeDocument/2006/relationships/notesMaster" Target="../notesMasters/notesMaster1.xml"/></Relationships>

</file>

<file path=ppt/notesSlides/_rels/notesSlide28.xml.rels><?xml version="1.0" encoding="UTF-8" standalone="yes"?><Relationships xmlns="http://schemas.openxmlformats.org/package/2006/relationships"><Relationship Id="rId1" Type="http://schemas.openxmlformats.org/officeDocument/2006/relationships/slide" Target="../slides/slide33.xml"/><Relationship Id="rId2" Type="http://schemas.openxmlformats.org/officeDocument/2006/relationships/notesMaster" Target="../notesMasters/notesMaster1.xml"/></Relationships>

</file>

<file path=ppt/notesSlides/_rels/notesSlide29.xml.rels><?xml version="1.0" encoding="UTF-8" standalone="yes"?><Relationships xmlns="http://schemas.openxmlformats.org/package/2006/relationships"><Relationship Id="rId1" Type="http://schemas.openxmlformats.org/officeDocument/2006/relationships/slide" Target="../slides/slide34.xml"/><Relationship Id="rId2" Type="http://schemas.openxmlformats.org/officeDocument/2006/relationships/notesMaster" Target="../notesMasters/notesMaster1.xml"/></Relationships>

</file>

<file path=ppt/notesSlides/_rels/notesSlide3.xml.rels><?xml version="1.0" encoding="UTF-8" standalone="yes"?><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30.xml.rels><?xml version="1.0" encoding="UTF-8" standalone="yes"?><Relationships xmlns="http://schemas.openxmlformats.org/package/2006/relationships"><Relationship Id="rId1" Type="http://schemas.openxmlformats.org/officeDocument/2006/relationships/slide" Target="../slides/slide35.xml"/><Relationship Id="rId2" Type="http://schemas.openxmlformats.org/officeDocument/2006/relationships/notesMaster" Target="../notesMasters/notesMaster1.xml"/></Relationships>

</file>

<file path=ppt/notesSlides/_rels/notesSlide31.xml.rels><?xml version="1.0" encoding="UTF-8" standalone="yes"?><Relationships xmlns="http://schemas.openxmlformats.org/package/2006/relationships"><Relationship Id="rId1" Type="http://schemas.openxmlformats.org/officeDocument/2006/relationships/slide" Target="../slides/slide36.xml"/><Relationship Id="rId2" Type="http://schemas.openxmlformats.org/officeDocument/2006/relationships/notesMaster" Target="../notesMasters/notesMaster1.xml"/></Relationships>

</file>

<file path=ppt/notesSlides/_rels/notesSlide32.xml.rels><?xml version="1.0" encoding="UTF-8" standalone="yes"?><Relationships xmlns="http://schemas.openxmlformats.org/package/2006/relationships"><Relationship Id="rId1" Type="http://schemas.openxmlformats.org/officeDocument/2006/relationships/slide" Target="../slides/slide37.xml"/><Relationship Id="rId2" Type="http://schemas.openxmlformats.org/officeDocument/2006/relationships/notesMaster" Target="../notesMasters/notesMaster1.xml"/></Relationships>

</file>

<file path=ppt/notesSlides/_rels/notesSlide33.xml.rels><?xml version="1.0" encoding="UTF-8" standalone="yes"?><Relationships xmlns="http://schemas.openxmlformats.org/package/2006/relationships"><Relationship Id="rId1" Type="http://schemas.openxmlformats.org/officeDocument/2006/relationships/slide" Target="../slides/slide38.xml"/><Relationship Id="rId2" Type="http://schemas.openxmlformats.org/officeDocument/2006/relationships/notesMaster" Target="../notesMasters/notesMaster1.xml"/></Relationships>

</file>

<file path=ppt/notesSlides/_rels/notesSlide34.xml.rels><?xml version="1.0" encoding="UTF-8" standalone="yes"?><Relationships xmlns="http://schemas.openxmlformats.org/package/2006/relationships"><Relationship Id="rId1" Type="http://schemas.openxmlformats.org/officeDocument/2006/relationships/slide" Target="../slides/slide39.xml"/><Relationship Id="rId2" Type="http://schemas.openxmlformats.org/officeDocument/2006/relationships/notesMaster" Target="../notesMasters/notesMaster1.xml"/></Relationships>

</file>

<file path=ppt/notesSlides/_rels/notesSlide35.xml.rels><?xml version="1.0" encoding="UTF-8" standalone="yes"?><Relationships xmlns="http://schemas.openxmlformats.org/package/2006/relationships"><Relationship Id="rId1" Type="http://schemas.openxmlformats.org/officeDocument/2006/relationships/slide" Target="../slides/slide40.xml"/><Relationship Id="rId2" Type="http://schemas.openxmlformats.org/officeDocument/2006/relationships/notesMaster" Target="../notesMasters/notesMaster1.xml"/></Relationships>

</file>

<file path=ppt/notesSlides/_rels/notesSlide36.xml.rels><?xml version="1.0" encoding="UTF-8" standalone="yes"?><Relationships xmlns="http://schemas.openxmlformats.org/package/2006/relationships"><Relationship Id="rId1" Type="http://schemas.openxmlformats.org/officeDocument/2006/relationships/slide" Target="../slides/slide41.xml"/><Relationship Id="rId2" Type="http://schemas.openxmlformats.org/officeDocument/2006/relationships/notesMaster" Target="../notesMasters/notesMaster1.xml"/></Relationships>

</file>

<file path=ppt/notesSlides/_rels/notesSlide37.xml.rels><?xml version="1.0" encoding="UTF-8" standalone="yes"?><Relationships xmlns="http://schemas.openxmlformats.org/package/2006/relationships"><Relationship Id="rId1" Type="http://schemas.openxmlformats.org/officeDocument/2006/relationships/slide" Target="../slides/slide47.xml"/><Relationship Id="rId2" Type="http://schemas.openxmlformats.org/officeDocument/2006/relationships/notesMaster" Target="../notesMasters/notesMaster1.xml"/></Relationships>

</file>

<file path=ppt/notesSlides/_rels/notesSlide38.xml.rels><?xml version="1.0" encoding="UTF-8" standalone="yes"?><Relationships xmlns="http://schemas.openxmlformats.org/package/2006/relationships"><Relationship Id="rId1" Type="http://schemas.openxmlformats.org/officeDocument/2006/relationships/slide" Target="../slides/slide48.xml"/><Relationship Id="rId2" Type="http://schemas.openxmlformats.org/officeDocument/2006/relationships/notesMaster" Target="../notesMasters/notesMaster1.xml"/></Relationships>

</file>

<file path=ppt/notesSlides/_rels/notesSlide39.xml.rels><?xml version="1.0" encoding="UTF-8" standalone="yes"?><Relationships xmlns="http://schemas.openxmlformats.org/package/2006/relationships"><Relationship Id="rId1" Type="http://schemas.openxmlformats.org/officeDocument/2006/relationships/slide" Target="../slides/slide49.xml"/><Relationship Id="rId2" Type="http://schemas.openxmlformats.org/officeDocument/2006/relationships/notesMaster" Target="../notesMasters/notesMaster1.xml"/></Relationships>

</file>

<file path=ppt/notesSlides/_rels/notesSlide4.xml.rels><?xml version="1.0" encoding="UTF-8" standalone="yes"?><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40.xml.rels><?xml version="1.0" encoding="UTF-8" standalone="yes"?><Relationships xmlns="http://schemas.openxmlformats.org/package/2006/relationships"><Relationship Id="rId1" Type="http://schemas.openxmlformats.org/officeDocument/2006/relationships/slide" Target="../slides/slide50.xml"/><Relationship Id="rId2" Type="http://schemas.openxmlformats.org/officeDocument/2006/relationships/notesMaster" Target="../notesMasters/notesMaster1.xml"/></Relationships>

</file>

<file path=ppt/notesSlides/_rels/notesSlide41.xml.rels><?xml version="1.0" encoding="UTF-8" standalone="yes"?><Relationships xmlns="http://schemas.openxmlformats.org/package/2006/relationships"><Relationship Id="rId1" Type="http://schemas.openxmlformats.org/officeDocument/2006/relationships/slide" Target="../slides/slide55.xml"/><Relationship Id="rId2" Type="http://schemas.openxmlformats.org/officeDocument/2006/relationships/notesMaster" Target="../notesMasters/notesMaster1.xml"/></Relationships>

</file>

<file path=ppt/notesSlides/_rels/notesSlide42.xml.rels><?xml version="1.0" encoding="UTF-8" standalone="yes"?><Relationships xmlns="http://schemas.openxmlformats.org/package/2006/relationships"><Relationship Id="rId1" Type="http://schemas.openxmlformats.org/officeDocument/2006/relationships/slide" Target="../slides/slide56.xml"/><Relationship Id="rId2" Type="http://schemas.openxmlformats.org/officeDocument/2006/relationships/notesMaster" Target="../notesMasters/notesMaster1.xml"/></Relationships>

</file>

<file path=ppt/notesSlides/_rels/notesSlide43.xml.rels><?xml version="1.0" encoding="UTF-8" standalone="yes"?><Relationships xmlns="http://schemas.openxmlformats.org/package/2006/relationships"><Relationship Id="rId1" Type="http://schemas.openxmlformats.org/officeDocument/2006/relationships/slide" Target="../slides/slide57.xml"/><Relationship Id="rId2" Type="http://schemas.openxmlformats.org/officeDocument/2006/relationships/notesMaster" Target="../notesMasters/notesMaster1.xml"/><Relationship Id="rId3" Type="http://schemas.openxmlformats.org/officeDocument/2006/relationships/hyperlink" Target="http://vulnerable.com" TargetMode="External"/><Relationship Id="rId4" Type="http://schemas.openxmlformats.org/officeDocument/2006/relationships/hyperlink" Target="http://malicious.com" TargetMode="External"/></Relationships>

</file>

<file path=ppt/notesSlides/_rels/notesSlide44.xml.rels><?xml version="1.0" encoding="UTF-8" standalone="yes"?><Relationships xmlns="http://schemas.openxmlformats.org/package/2006/relationships"><Relationship Id="rId1" Type="http://schemas.openxmlformats.org/officeDocument/2006/relationships/slide" Target="../slides/slide58.xml"/><Relationship Id="rId2" Type="http://schemas.openxmlformats.org/officeDocument/2006/relationships/notesMaster" Target="../notesMasters/notesMaster1.xml"/></Relationships>

</file>

<file path=ppt/notesSlides/_rels/notesSlide45.xml.rels><?xml version="1.0" encoding="UTF-8" standalone="yes"?><Relationships xmlns="http://schemas.openxmlformats.org/package/2006/relationships"><Relationship Id="rId1" Type="http://schemas.openxmlformats.org/officeDocument/2006/relationships/slide" Target="../slides/slide59.xml"/><Relationship Id="rId2" Type="http://schemas.openxmlformats.org/officeDocument/2006/relationships/notesMaster" Target="../notesMasters/notesMaster1.xml"/></Relationships>

</file>

<file path=ppt/notesSlides/_rels/notesSlide46.xml.rels><?xml version="1.0" encoding="UTF-8" standalone="yes"?><Relationships xmlns="http://schemas.openxmlformats.org/package/2006/relationships"><Relationship Id="rId1" Type="http://schemas.openxmlformats.org/officeDocument/2006/relationships/slide" Target="../slides/slide60.xml"/><Relationship Id="rId2" Type="http://schemas.openxmlformats.org/officeDocument/2006/relationships/notesMaster" Target="../notesMasters/notesMaster1.xml"/></Relationships>

</file>

<file path=ppt/notesSlides/_rels/notesSlide47.xml.rels><?xml version="1.0" encoding="UTF-8" standalone="yes"?><Relationships xmlns="http://schemas.openxmlformats.org/package/2006/relationships"><Relationship Id="rId1" Type="http://schemas.openxmlformats.org/officeDocument/2006/relationships/slide" Target="../slides/slide61.xml"/><Relationship Id="rId2" Type="http://schemas.openxmlformats.org/officeDocument/2006/relationships/notesMaster" Target="../notesMasters/notesMaster1.xml"/></Relationships>

</file>

<file path=ppt/notesSlides/_rels/notesSlide48.xml.rels><?xml version="1.0" encoding="UTF-8" standalone="yes"?><Relationships xmlns="http://schemas.openxmlformats.org/package/2006/relationships"><Relationship Id="rId1" Type="http://schemas.openxmlformats.org/officeDocument/2006/relationships/slide" Target="../slides/slide62.xml"/><Relationship Id="rId2" Type="http://schemas.openxmlformats.org/officeDocument/2006/relationships/notesMaster" Target="../notesMasters/notesMaster1.xml"/></Relationships>

</file>

<file path=ppt/notesSlides/_rels/notesSlide49.xml.rels><?xml version="1.0" encoding="UTF-8" standalone="yes"?><Relationships xmlns="http://schemas.openxmlformats.org/package/2006/relationships"><Relationship Id="rId1" Type="http://schemas.openxmlformats.org/officeDocument/2006/relationships/slide" Target="../slides/slide63.xml"/><Relationship Id="rId2" Type="http://schemas.openxmlformats.org/officeDocument/2006/relationships/notesMaster" Target="../notesMasters/notesMaster1.xml"/></Relationships>

</file>

<file path=ppt/notesSlides/_rels/notesSlide5.xml.rels><?xml version="1.0" encoding="UTF-8" standalone="yes"?><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50.xml.rels><?xml version="1.0" encoding="UTF-8" standalone="yes"?><Relationships xmlns="http://schemas.openxmlformats.org/package/2006/relationships"><Relationship Id="rId1" Type="http://schemas.openxmlformats.org/officeDocument/2006/relationships/slide" Target="../slides/slide64.xml"/><Relationship Id="rId2" Type="http://schemas.openxmlformats.org/officeDocument/2006/relationships/notesMaster" Target="../notesMasters/notesMaster1.xml"/></Relationships>

</file>

<file path=ppt/notesSlides/_rels/notesSlide51.xml.rels><?xml version="1.0" encoding="UTF-8" standalone="yes"?><Relationships xmlns="http://schemas.openxmlformats.org/package/2006/relationships"><Relationship Id="rId1" Type="http://schemas.openxmlformats.org/officeDocument/2006/relationships/slide" Target="../slides/slide68.xml"/><Relationship Id="rId2" Type="http://schemas.openxmlformats.org/officeDocument/2006/relationships/notesMaster" Target="../notesMasters/notesMaster1.xml"/></Relationships>

</file>

<file path=ppt/notesSlides/_rels/notesSlide52.xml.rels><?xml version="1.0" encoding="UTF-8" standalone="yes"?><Relationships xmlns="http://schemas.openxmlformats.org/package/2006/relationships"><Relationship Id="rId1" Type="http://schemas.openxmlformats.org/officeDocument/2006/relationships/slide" Target="../slides/slide69.xml"/><Relationship Id="rId2" Type="http://schemas.openxmlformats.org/officeDocument/2006/relationships/notesMaster" Target="../notesMasters/notesMaster1.xml"/></Relationships>

</file>

<file path=ppt/notesSlides/_rels/notesSlide53.xml.rels><?xml version="1.0" encoding="UTF-8" standalone="yes"?><Relationships xmlns="http://schemas.openxmlformats.org/package/2006/relationships"><Relationship Id="rId1" Type="http://schemas.openxmlformats.org/officeDocument/2006/relationships/slide" Target="../slides/slide74.xml"/><Relationship Id="rId2" Type="http://schemas.openxmlformats.org/officeDocument/2006/relationships/notesMaster" Target="../notesMasters/notesMaster1.xml"/><Relationship Id="rId3" Type="http://schemas.openxmlformats.org/officeDocument/2006/relationships/hyperlink" Target="http://security.history.com" TargetMode="External"/></Relationships>

</file>

<file path=ppt/notesSlides/_rels/notesSlide54.xml.rels><?xml version="1.0" encoding="UTF-8" standalone="yes"?><Relationships xmlns="http://schemas.openxmlformats.org/package/2006/relationships"><Relationship Id="rId1" Type="http://schemas.openxmlformats.org/officeDocument/2006/relationships/slide" Target="../slides/slide75.xml"/><Relationship Id="rId2" Type="http://schemas.openxmlformats.org/officeDocument/2006/relationships/notesMaster" Target="../notesMasters/notesMaster1.xml"/></Relationships>

</file>

<file path=ppt/notesSlides/_rels/notesSlide55.xml.rels><?xml version="1.0" encoding="UTF-8" standalone="yes"?><Relationships xmlns="http://schemas.openxmlformats.org/package/2006/relationships"><Relationship Id="rId1" Type="http://schemas.openxmlformats.org/officeDocument/2006/relationships/slide" Target="../slides/slide82.xml"/><Relationship Id="rId2" Type="http://schemas.openxmlformats.org/officeDocument/2006/relationships/notesMaster" Target="../notesMasters/notesMaster1.xml"/></Relationships>

</file>

<file path=ppt/notesSlides/_rels/notesSlide56.xml.rels><?xml version="1.0" encoding="UTF-8" standalone="yes"?><Relationships xmlns="http://schemas.openxmlformats.org/package/2006/relationships"><Relationship Id="rId1" Type="http://schemas.openxmlformats.org/officeDocument/2006/relationships/slide" Target="../slides/slide85.xml"/><Relationship Id="rId2" Type="http://schemas.openxmlformats.org/officeDocument/2006/relationships/notesMaster" Target="../notesMasters/notesMaster1.xml"/></Relationships>

</file>

<file path=ppt/notesSlides/_rels/notesSlide6.xml.rels><?xml version="1.0" encoding="UTF-8" standalone="yes"?><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7.xml.rels><?xml version="1.0" encoding="UTF-8" standalone="yes"?><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8.xml.rels><?xml version="1.0" encoding="UTF-8" standalone="yes"?><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 Id="rId3" Type="http://schemas.openxmlformats.org/officeDocument/2006/relationships/hyperlink" Target="http://www.adobe.com" TargetMode="External"/></Relationships>

</file>

<file path=ppt/notesSlides/_rels/notesSlide9.xml.rels><?xml version="1.0" encoding="UTF-8" standalone="yes"?><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 Id="rId3" Type="http://schemas.openxmlformats.org/officeDocument/2006/relationships/hyperlink" Target="http://www.adobe.com"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8" name="Shape 48"/>
          <p:cNvSpPr/>
          <p:nvPr>
            <p:ph type="sldImg"/>
          </p:nvPr>
        </p:nvSpPr>
        <p:spPr>
          <a:prstGeom prst="rect">
            <a:avLst/>
          </a:prstGeom>
        </p:spPr>
        <p:txBody>
          <a:bodyPr/>
          <a:lstStyle/>
          <a:p>
            <a:pPr lvl="0"/>
          </a:p>
        </p:txBody>
      </p:sp>
      <p:sp>
        <p:nvSpPr>
          <p:cNvPr id="49" name="Shape 49"/>
          <p:cNvSpPr/>
          <p:nvPr>
            <p:ph type="body" sz="quarter" idx="1"/>
          </p:nvPr>
        </p:nvSpPr>
        <p:spPr>
          <a:prstGeom prst="rect">
            <a:avLst/>
          </a:prstGeom>
        </p:spPr>
        <p:txBody>
          <a:bodyPr/>
          <a:lstStyle/>
          <a:p>
            <a:pPr lvl="0">
              <a:defRPr sz="1800"/>
            </a:pPr>
            <a:r>
              <a:rPr sz="2400"/>
              <a:t>THANKS FOR COMING. My name is Seth Art, and I am going to talk about exploiting crossdomain.xml files</a:t>
            </a:r>
            <a:endParaRPr sz="2400"/>
          </a:p>
          <a:p>
            <a:pPr lvl="0">
              <a:defRPr sz="1800"/>
            </a:pPr>
            <a:r>
              <a:rPr sz="2400"/>
              <a:t>Exploiting CWE-942 </a:t>
            </a:r>
            <a:endParaRPr sz="2400"/>
          </a:p>
          <a:p>
            <a:pPr lvl="0">
              <a:defRPr sz="1800"/>
            </a:pPr>
            <a:r>
              <a:rPr sz="2400"/>
              <a:t>(Overly permissive crossdomain.xml files)</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6" name="Shape 126"/>
          <p:cNvSpPr/>
          <p:nvPr>
            <p:ph type="sldImg"/>
          </p:nvPr>
        </p:nvSpPr>
        <p:spPr>
          <a:prstGeom prst="rect">
            <a:avLst/>
          </a:prstGeom>
        </p:spPr>
        <p:txBody>
          <a:bodyPr/>
          <a:lstStyle/>
          <a:p>
            <a:pPr lvl="0"/>
          </a:p>
        </p:txBody>
      </p:sp>
      <p:sp>
        <p:nvSpPr>
          <p:cNvPr id="127" name="Shape 127"/>
          <p:cNvSpPr/>
          <p:nvPr>
            <p:ph type="body" sz="quarter" idx="1"/>
          </p:nvPr>
        </p:nvSpPr>
        <p:spPr>
          <a:prstGeom prst="rect">
            <a:avLst/>
          </a:prstGeom>
        </p:spPr>
        <p:txBody>
          <a:bodyPr/>
          <a:lstStyle/>
          <a:p>
            <a:pPr lvl="0">
              <a:defRPr sz="1800"/>
            </a:pPr>
            <a:r>
              <a:rPr sz="2400"/>
              <a:t>This is a bad crossdomain.xml file.  </a:t>
            </a:r>
            <a:endParaRPr sz="2400"/>
          </a:p>
          <a:p>
            <a:pPr lvl="0">
              <a:defRPr sz="1800"/>
            </a:pPr>
            <a:r>
              <a:rPr sz="2400"/>
              <a:t>When we say overly permissive cross domain policy file, this is what we are talking about.</a:t>
            </a:r>
            <a:endParaRPr sz="2400"/>
          </a:p>
          <a:p>
            <a:pPr lvl="0">
              <a:defRPr sz="1800"/>
            </a:pPr>
            <a:r>
              <a:rPr sz="2400"/>
              <a:t>Particularlly, this combination - domain = *</a:t>
            </a:r>
            <a:endParaRPr sz="240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1" name="Shape 131"/>
          <p:cNvSpPr/>
          <p:nvPr>
            <p:ph type="sldImg"/>
          </p:nvPr>
        </p:nvSpPr>
        <p:spPr>
          <a:prstGeom prst="rect">
            <a:avLst/>
          </a:prstGeom>
        </p:spPr>
        <p:txBody>
          <a:bodyPr/>
          <a:lstStyle/>
          <a:p>
            <a:pPr lvl="0"/>
          </a:p>
        </p:txBody>
      </p:sp>
      <p:sp>
        <p:nvSpPr>
          <p:cNvPr id="132" name="Shape 132"/>
          <p:cNvSpPr/>
          <p:nvPr>
            <p:ph type="body" sz="quarter" idx="1"/>
          </p:nvPr>
        </p:nvSpPr>
        <p:spPr>
          <a:prstGeom prst="rect">
            <a:avLst/>
          </a:prstGeom>
        </p:spPr>
        <p:txBody>
          <a:bodyPr/>
          <a:lstStyle/>
          <a:p>
            <a:pPr lvl="0">
              <a:defRPr sz="1800"/>
            </a:pPr>
            <a:r>
              <a:rPr sz="2400"/>
              <a:t>For those of you already familiar with AppSec</a:t>
            </a:r>
            <a:endParaRPr sz="2400"/>
          </a:p>
          <a:p>
            <a:pPr lvl="0">
              <a:defRPr sz="1800"/>
            </a:pPr>
            <a:endParaRPr sz="2400"/>
          </a:p>
          <a:p>
            <a:pPr lvl="0">
              <a:defRPr sz="1800"/>
            </a:pPr>
            <a:r>
              <a:rPr sz="2400"/>
              <a:t>To illustrate this last point, let me show you some graphics</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7" name="Shape 147"/>
          <p:cNvSpPr/>
          <p:nvPr>
            <p:ph type="sldImg"/>
          </p:nvPr>
        </p:nvSpPr>
        <p:spPr>
          <a:prstGeom prst="rect">
            <a:avLst/>
          </a:prstGeom>
        </p:spPr>
        <p:txBody>
          <a:bodyPr/>
          <a:lstStyle/>
          <a:p>
            <a:pPr lvl="0"/>
          </a:p>
        </p:txBody>
      </p:sp>
      <p:sp>
        <p:nvSpPr>
          <p:cNvPr id="148" name="Shape 148"/>
          <p:cNvSpPr/>
          <p:nvPr>
            <p:ph type="body" sz="quarter" idx="1"/>
          </p:nvPr>
        </p:nvSpPr>
        <p:spPr>
          <a:prstGeom prst="rect">
            <a:avLst/>
          </a:prstGeom>
        </p:spPr>
        <p:txBody>
          <a:bodyPr/>
          <a:lstStyle/>
          <a:p>
            <a:pPr lvl="0">
              <a:defRPr sz="1800"/>
            </a:pPr>
            <a:r>
              <a:rPr sz="2400"/>
              <a:t>These are the players. </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7" name="Shape 167"/>
          <p:cNvSpPr/>
          <p:nvPr>
            <p:ph type="sldImg"/>
          </p:nvPr>
        </p:nvSpPr>
        <p:spPr>
          <a:prstGeom prst="rect">
            <a:avLst/>
          </a:prstGeom>
        </p:spPr>
        <p:txBody>
          <a:bodyPr/>
          <a:lstStyle/>
          <a:p>
            <a:pPr lvl="0"/>
          </a:p>
        </p:txBody>
      </p:sp>
      <p:sp>
        <p:nvSpPr>
          <p:cNvPr id="168" name="Shape 168"/>
          <p:cNvSpPr/>
          <p:nvPr>
            <p:ph type="body" sz="quarter" idx="1"/>
          </p:nvPr>
        </p:nvSpPr>
        <p:spPr>
          <a:prstGeom prst="rect">
            <a:avLst/>
          </a:prstGeom>
        </p:spPr>
        <p:txBody>
          <a:bodyPr/>
          <a:lstStyle/>
          <a:p>
            <a:pPr lvl="0">
              <a:defRPr sz="1800"/>
            </a:pPr>
            <a:r>
              <a:rPr sz="2400"/>
              <a:t>Like CSRF and XSS, the malicious server never sends a sing request to the vulnerable server.  I used to get stuck on this point</a:t>
            </a:r>
            <a:endParaRPr sz="240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5" name="Shape 185"/>
          <p:cNvSpPr/>
          <p:nvPr>
            <p:ph type="sldImg"/>
          </p:nvPr>
        </p:nvSpPr>
        <p:spPr>
          <a:prstGeom prst="rect">
            <a:avLst/>
          </a:prstGeom>
        </p:spPr>
        <p:txBody>
          <a:bodyPr/>
          <a:lstStyle/>
          <a:p>
            <a:pPr lvl="0"/>
          </a:p>
        </p:txBody>
      </p:sp>
      <p:sp>
        <p:nvSpPr>
          <p:cNvPr id="186" name="Shape 186"/>
          <p:cNvSpPr/>
          <p:nvPr>
            <p:ph type="body" sz="quarter" idx="1"/>
          </p:nvPr>
        </p:nvSpPr>
        <p:spPr>
          <a:prstGeom prst="rect">
            <a:avLst/>
          </a:prstGeom>
        </p:spPr>
        <p:txBody>
          <a:bodyPr/>
          <a:lstStyle/>
          <a:p>
            <a:pPr lvl="0">
              <a:defRPr sz="1800"/>
            </a:pPr>
            <a:r>
              <a:rPr sz="2400"/>
              <a:t>Requirement 1: Victim needs to be authenticated with the vulnerable server</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5" name="Shape 205"/>
          <p:cNvSpPr/>
          <p:nvPr>
            <p:ph type="sldImg"/>
          </p:nvPr>
        </p:nvSpPr>
        <p:spPr>
          <a:prstGeom prst="rect">
            <a:avLst/>
          </a:prstGeom>
        </p:spPr>
        <p:txBody>
          <a:bodyPr/>
          <a:lstStyle/>
          <a:p>
            <a:pPr lvl="0"/>
          </a:p>
        </p:txBody>
      </p:sp>
      <p:sp>
        <p:nvSpPr>
          <p:cNvPr id="206" name="Shape 206"/>
          <p:cNvSpPr/>
          <p:nvPr>
            <p:ph type="body" sz="quarter" idx="1"/>
          </p:nvPr>
        </p:nvSpPr>
        <p:spPr>
          <a:prstGeom prst="rect">
            <a:avLst/>
          </a:prstGeom>
        </p:spPr>
        <p:txBody>
          <a:bodyPr/>
          <a:lstStyle/>
          <a:p>
            <a:pPr lvl="0">
              <a:defRPr sz="1800"/>
            </a:pPr>
            <a:r>
              <a:rPr sz="2400"/>
              <a:t>Requirement 2: The attack requires the victim to arrive at the malicious host (phishing, watering hole, etc)</a:t>
            </a:r>
            <a:endParaRPr sz="240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30" name="Shape 230"/>
          <p:cNvSpPr/>
          <p:nvPr>
            <p:ph type="sldImg"/>
          </p:nvPr>
        </p:nvSpPr>
        <p:spPr>
          <a:prstGeom prst="rect">
            <a:avLst/>
          </a:prstGeom>
        </p:spPr>
        <p:txBody>
          <a:bodyPr/>
          <a:lstStyle/>
          <a:p>
            <a:pPr lvl="0"/>
          </a:p>
        </p:txBody>
      </p:sp>
      <p:sp>
        <p:nvSpPr>
          <p:cNvPr id="231" name="Shape 231"/>
          <p:cNvSpPr/>
          <p:nvPr>
            <p:ph type="body" sz="quarter" idx="1"/>
          </p:nvPr>
        </p:nvSpPr>
        <p:spPr>
          <a:prstGeom prst="rect">
            <a:avLst/>
          </a:prstGeom>
        </p:spPr>
        <p:txBody>
          <a:bodyPr/>
          <a:lstStyle/>
          <a:p>
            <a:pPr lvl="0">
              <a:defRPr sz="1800"/>
            </a:pPr>
            <a:endParaRPr sz="2400"/>
          </a:p>
          <a:p>
            <a:pPr lvl="0">
              <a:defRPr sz="1800"/>
            </a:pPr>
            <a:r>
              <a:rPr sz="2400"/>
              <a:t>Red line shows the victim loading the SWF in browser</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59" name="Shape 259"/>
          <p:cNvSpPr/>
          <p:nvPr>
            <p:ph type="sldImg"/>
          </p:nvPr>
        </p:nvSpPr>
        <p:spPr>
          <a:prstGeom prst="rect">
            <a:avLst/>
          </a:prstGeom>
        </p:spPr>
        <p:txBody>
          <a:bodyPr/>
          <a:lstStyle/>
          <a:p>
            <a:pPr lvl="0"/>
          </a:p>
        </p:txBody>
      </p:sp>
      <p:sp>
        <p:nvSpPr>
          <p:cNvPr id="260" name="Shape 260"/>
          <p:cNvSpPr/>
          <p:nvPr>
            <p:ph type="body" sz="quarter" idx="1"/>
          </p:nvPr>
        </p:nvSpPr>
        <p:spPr>
          <a:prstGeom prst="rect">
            <a:avLst/>
          </a:prstGeom>
        </p:spPr>
        <p:txBody>
          <a:bodyPr/>
          <a:lstStyle/>
          <a:p>
            <a:pPr lvl="0">
              <a:defRPr sz="1800"/>
            </a:pPr>
            <a:r>
              <a:rPr sz="2400"/>
              <a:t>Flash player asks…</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90" name="Shape 290"/>
          <p:cNvSpPr/>
          <p:nvPr>
            <p:ph type="sldImg"/>
          </p:nvPr>
        </p:nvSpPr>
        <p:spPr>
          <a:prstGeom prst="rect">
            <a:avLst/>
          </a:prstGeom>
        </p:spPr>
        <p:txBody>
          <a:bodyPr/>
          <a:lstStyle/>
          <a:p>
            <a:pPr lvl="0"/>
          </a:p>
        </p:txBody>
      </p:sp>
      <p:sp>
        <p:nvSpPr>
          <p:cNvPr id="291" name="Shape 291"/>
          <p:cNvSpPr/>
          <p:nvPr>
            <p:ph type="body" sz="quarter" idx="1"/>
          </p:nvPr>
        </p:nvSpPr>
        <p:spPr>
          <a:prstGeom prst="rect">
            <a:avLst/>
          </a:prstGeom>
        </p:spPr>
        <p:txBody>
          <a:bodyPr/>
          <a:lstStyle/>
          <a:p>
            <a:pPr lvl="0">
              <a:defRPr sz="1800"/>
            </a:pPr>
            <a:r>
              <a:rPr sz="2400"/>
              <a:t>Server says: </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22" name="Shape 322"/>
          <p:cNvSpPr/>
          <p:nvPr>
            <p:ph type="sldImg"/>
          </p:nvPr>
        </p:nvSpPr>
        <p:spPr>
          <a:prstGeom prst="rect">
            <a:avLst/>
          </a:prstGeom>
        </p:spPr>
        <p:txBody>
          <a:bodyPr/>
          <a:lstStyle/>
          <a:p>
            <a:pPr lvl="0"/>
          </a:p>
        </p:txBody>
      </p:sp>
      <p:sp>
        <p:nvSpPr>
          <p:cNvPr id="323" name="Shape 323"/>
          <p:cNvSpPr/>
          <p:nvPr>
            <p:ph type="body" sz="quarter" idx="1"/>
          </p:nvPr>
        </p:nvSpPr>
        <p:spPr>
          <a:prstGeom prst="rect">
            <a:avLst/>
          </a:prstGeom>
        </p:spPr>
        <p:txBody>
          <a:bodyPr/>
          <a:lstStyle/>
          <a:p>
            <a:pPr lvl="0">
              <a:defRPr sz="1800"/>
            </a:pPr>
            <a:r>
              <a:rPr sz="2400"/>
              <a:t>Evil SWF says</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3" name="Shape 53"/>
          <p:cNvSpPr/>
          <p:nvPr>
            <p:ph type="sldImg"/>
          </p:nvPr>
        </p:nvSpPr>
        <p:spPr>
          <a:prstGeom prst="rect">
            <a:avLst/>
          </a:prstGeom>
        </p:spPr>
        <p:txBody>
          <a:bodyPr/>
          <a:lstStyle/>
          <a:p>
            <a:pPr lvl="0"/>
          </a:p>
        </p:txBody>
      </p:sp>
      <p:sp>
        <p:nvSpPr>
          <p:cNvPr id="54" name="Shape 54"/>
          <p:cNvSpPr/>
          <p:nvPr>
            <p:ph type="body" sz="quarter" idx="1"/>
          </p:nvPr>
        </p:nvSpPr>
        <p:spPr>
          <a:prstGeom prst="rect">
            <a:avLst/>
          </a:prstGeom>
        </p:spPr>
        <p:txBody>
          <a:bodyPr/>
          <a:lstStyle/>
          <a:p>
            <a:pPr lvl="0">
              <a:defRPr sz="1800"/>
            </a:pPr>
            <a:r>
              <a:rPr sz="2400"/>
              <a:t>Like most of you, I’ve been playing with computers for as long as I can remember</a:t>
            </a:r>
            <a:endParaRPr sz="2400"/>
          </a:p>
          <a:p>
            <a:pPr lvl="0">
              <a:defRPr sz="1800"/>
            </a:pPr>
            <a:r>
              <a:rPr sz="2400"/>
              <a:t>That right there is my very first computer</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56" name="Shape 356"/>
          <p:cNvSpPr/>
          <p:nvPr>
            <p:ph type="sldImg"/>
          </p:nvPr>
        </p:nvSpPr>
        <p:spPr>
          <a:prstGeom prst="rect">
            <a:avLst/>
          </a:prstGeom>
        </p:spPr>
        <p:txBody>
          <a:bodyPr/>
          <a:lstStyle/>
          <a:p>
            <a:pPr lvl="0"/>
          </a:p>
        </p:txBody>
      </p:sp>
      <p:sp>
        <p:nvSpPr>
          <p:cNvPr id="357" name="Shape 357"/>
          <p:cNvSpPr/>
          <p:nvPr>
            <p:ph type="body" sz="quarter" idx="1"/>
          </p:nvPr>
        </p:nvSpPr>
        <p:spPr>
          <a:prstGeom prst="rect">
            <a:avLst/>
          </a:prstGeom>
        </p:spPr>
        <p:txBody>
          <a:bodyPr/>
          <a:lstStyle/>
          <a:p>
            <a:pPr lvl="0">
              <a:defRPr sz="1800"/>
            </a:pPr>
            <a:r>
              <a:rPr sz="2400"/>
              <a:t>Gold because the SWF just got the server to cough up some sensitive data!</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93" name="Shape 393"/>
          <p:cNvSpPr/>
          <p:nvPr>
            <p:ph type="sldImg"/>
          </p:nvPr>
        </p:nvSpPr>
        <p:spPr>
          <a:prstGeom prst="rect">
            <a:avLst/>
          </a:prstGeom>
        </p:spPr>
        <p:txBody>
          <a:bodyPr/>
          <a:lstStyle/>
          <a:p>
            <a:pPr lvl="0"/>
          </a:p>
        </p:txBody>
      </p:sp>
      <p:sp>
        <p:nvSpPr>
          <p:cNvPr id="394" name="Shape 394"/>
          <p:cNvSpPr/>
          <p:nvPr>
            <p:ph type="body" sz="quarter" idx="1"/>
          </p:nvPr>
        </p:nvSpPr>
        <p:spPr>
          <a:prstGeom prst="rect">
            <a:avLst/>
          </a:prstGeom>
        </p:spPr>
        <p:txBody>
          <a:bodyPr/>
          <a:lstStyle/>
          <a:p>
            <a:pPr lvl="0">
              <a:defRPr sz="1800"/>
            </a:pPr>
            <a:r>
              <a:rPr sz="2400"/>
              <a:t>Happy dance (graphic?)</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02" name="Shape 402"/>
          <p:cNvSpPr/>
          <p:nvPr>
            <p:ph type="sldImg"/>
          </p:nvPr>
        </p:nvSpPr>
        <p:spPr>
          <a:prstGeom prst="rect">
            <a:avLst/>
          </a:prstGeom>
        </p:spPr>
        <p:txBody>
          <a:bodyPr/>
          <a:lstStyle/>
          <a:p>
            <a:pPr lvl="0"/>
          </a:p>
        </p:txBody>
      </p:sp>
      <p:sp>
        <p:nvSpPr>
          <p:cNvPr id="403" name="Shape 403"/>
          <p:cNvSpPr/>
          <p:nvPr>
            <p:ph type="body" sz="quarter" idx="1"/>
          </p:nvPr>
        </p:nvSpPr>
        <p:spPr>
          <a:prstGeom prst="rect">
            <a:avLst/>
          </a:prstGeom>
        </p:spPr>
        <p:txBody>
          <a:bodyPr/>
          <a:lstStyle/>
          <a:p>
            <a:pPr lvl="0">
              <a:defRPr sz="1800"/>
            </a:pPr>
            <a:r>
              <a:rPr sz="2400"/>
              <a:t>Lets talk a little more about this vulnerable server</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11" name="Shape 411"/>
          <p:cNvSpPr/>
          <p:nvPr>
            <p:ph type="sldImg"/>
          </p:nvPr>
        </p:nvSpPr>
        <p:spPr>
          <a:prstGeom prst="rect">
            <a:avLst/>
          </a:prstGeom>
        </p:spPr>
        <p:txBody>
          <a:bodyPr/>
          <a:lstStyle/>
          <a:p>
            <a:pPr lvl="0"/>
          </a:p>
        </p:txBody>
      </p:sp>
      <p:sp>
        <p:nvSpPr>
          <p:cNvPr id="412" name="Shape 412"/>
          <p:cNvSpPr/>
          <p:nvPr>
            <p:ph type="body" sz="quarter" idx="1"/>
          </p:nvPr>
        </p:nvSpPr>
        <p:spPr>
          <a:prstGeom prst="rect">
            <a:avLst/>
          </a:prstGeom>
        </p:spPr>
        <p:txBody>
          <a:bodyPr/>
          <a:lstStyle/>
          <a:p>
            <a:pPr lvl="0">
              <a:defRPr sz="1800"/>
            </a:pPr>
            <a:r>
              <a:rPr sz="2400"/>
              <a:t>12 apps all on the same intranet-webserver. 1 app team uploads crossdomain.xml to the root —&gt; all 12 apps are vulnerable!!</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20" name="Shape 420"/>
          <p:cNvSpPr/>
          <p:nvPr>
            <p:ph type="sldImg"/>
          </p:nvPr>
        </p:nvSpPr>
        <p:spPr>
          <a:prstGeom prst="rect">
            <a:avLst/>
          </a:prstGeom>
        </p:spPr>
        <p:txBody>
          <a:bodyPr/>
          <a:lstStyle/>
          <a:p>
            <a:pPr lvl="0"/>
          </a:p>
        </p:txBody>
      </p:sp>
      <p:sp>
        <p:nvSpPr>
          <p:cNvPr id="421" name="Shape 421"/>
          <p:cNvSpPr/>
          <p:nvPr>
            <p:ph type="body" sz="quarter" idx="1"/>
          </p:nvPr>
        </p:nvSpPr>
        <p:spPr>
          <a:prstGeom prst="rect">
            <a:avLst/>
          </a:prstGeom>
        </p:spPr>
        <p:txBody>
          <a:bodyPr/>
          <a:lstStyle/>
          <a:p>
            <a:pPr lvl="0">
              <a:defRPr sz="1800"/>
            </a:pPr>
            <a:r>
              <a:rPr sz="2400"/>
              <a:t>The other thing you need to evaluate is whether or not there is anything worth stealing or csrfing.  </a:t>
            </a:r>
            <a:br>
              <a:rPr sz="2400"/>
            </a:br>
            <a:r>
              <a:rPr sz="2400"/>
              <a:t>If you have an overly permissive crossdomain.xml file on a brochure site that only contains public information, there is no risk</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27" name="Shape 427"/>
          <p:cNvSpPr/>
          <p:nvPr>
            <p:ph type="sldImg"/>
          </p:nvPr>
        </p:nvSpPr>
        <p:spPr>
          <a:prstGeom prst="rect">
            <a:avLst/>
          </a:prstGeom>
        </p:spPr>
        <p:txBody>
          <a:bodyPr/>
          <a:lstStyle/>
          <a:p>
            <a:pPr lvl="0"/>
          </a:p>
        </p:txBody>
      </p:sp>
      <p:sp>
        <p:nvSpPr>
          <p:cNvPr id="428" name="Shape 428"/>
          <p:cNvSpPr/>
          <p:nvPr>
            <p:ph type="body" sz="quarter" idx="1"/>
          </p:nvPr>
        </p:nvSpPr>
        <p:spPr>
          <a:prstGeom prst="rect">
            <a:avLst/>
          </a:prstGeom>
        </p:spPr>
        <p:txBody>
          <a:bodyPr/>
          <a:lstStyle/>
          <a:p>
            <a:pPr lvl="0">
              <a:defRPr sz="1800"/>
            </a:pPr>
            <a:r>
              <a:rPr sz="2400"/>
              <a:t>Here is good example of that.  </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43" name="Shape 443"/>
          <p:cNvSpPr/>
          <p:nvPr>
            <p:ph type="sldImg"/>
          </p:nvPr>
        </p:nvSpPr>
        <p:spPr>
          <a:prstGeom prst="rect">
            <a:avLst/>
          </a:prstGeom>
        </p:spPr>
        <p:txBody>
          <a:bodyPr/>
          <a:lstStyle/>
          <a:p>
            <a:pPr lvl="0"/>
          </a:p>
        </p:txBody>
      </p:sp>
      <p:sp>
        <p:nvSpPr>
          <p:cNvPr id="444" name="Shape 444"/>
          <p:cNvSpPr/>
          <p:nvPr>
            <p:ph type="body" sz="quarter" idx="1"/>
          </p:nvPr>
        </p:nvSpPr>
        <p:spPr>
          <a:prstGeom prst="rect">
            <a:avLst/>
          </a:prstGeom>
        </p:spPr>
        <p:txBody>
          <a:bodyPr/>
          <a:lstStyle/>
          <a:p>
            <a:pPr lvl="0">
              <a:defRPr sz="1800"/>
            </a:pPr>
            <a:r>
              <a:rPr sz="2400"/>
              <a:t>So now that we know a little about the vulnerability, let me show you how to find it.  </a:t>
            </a:r>
            <a:endParaRPr sz="2400"/>
          </a:p>
          <a:p>
            <a:pPr lvl="0">
              <a:defRPr sz="1800"/>
            </a:pPr>
            <a:r>
              <a:rPr sz="2400"/>
              <a:t>The first way is fairly obvious.  Just append crossdomain.xml to every domain you visit, and keep your eyes open for domain=“*”.   </a:t>
            </a:r>
            <a:endParaRPr sz="240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50" name="Shape 450"/>
          <p:cNvSpPr/>
          <p:nvPr>
            <p:ph type="sldImg"/>
          </p:nvPr>
        </p:nvSpPr>
        <p:spPr>
          <a:prstGeom prst="rect">
            <a:avLst/>
          </a:prstGeom>
        </p:spPr>
        <p:txBody>
          <a:bodyPr/>
          <a:lstStyle/>
          <a:p>
            <a:pPr lvl="0"/>
          </a:p>
        </p:txBody>
      </p:sp>
      <p:sp>
        <p:nvSpPr>
          <p:cNvPr id="451" name="Shape 451"/>
          <p:cNvSpPr/>
          <p:nvPr>
            <p:ph type="body" sz="quarter" idx="1"/>
          </p:nvPr>
        </p:nvSpPr>
        <p:spPr>
          <a:prstGeom prst="rect">
            <a:avLst/>
          </a:prstGeom>
        </p:spPr>
        <p:txBody>
          <a:bodyPr/>
          <a:lstStyle/>
          <a:p>
            <a:pPr lvl="0">
              <a:defRPr sz="1800"/>
            </a:pPr>
            <a:r>
              <a:rPr sz="2400"/>
              <a:t>It’s also nice to have a tool like Burp Suite Pro, which, if you have the active scanner enabled, enabled, it will do that check for you and alert you when it sees domain=*</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62" name="Shape 462"/>
          <p:cNvSpPr/>
          <p:nvPr>
            <p:ph type="sldImg"/>
          </p:nvPr>
        </p:nvSpPr>
        <p:spPr>
          <a:prstGeom prst="rect">
            <a:avLst/>
          </a:prstGeom>
        </p:spPr>
        <p:txBody>
          <a:bodyPr/>
          <a:lstStyle/>
          <a:p>
            <a:pPr lvl="0"/>
          </a:p>
        </p:txBody>
      </p:sp>
      <p:sp>
        <p:nvSpPr>
          <p:cNvPr id="463" name="Shape 463"/>
          <p:cNvSpPr/>
          <p:nvPr>
            <p:ph type="body" sz="quarter" idx="1"/>
          </p:nvPr>
        </p:nvSpPr>
        <p:spPr>
          <a:prstGeom prst="rect">
            <a:avLst/>
          </a:prstGeom>
        </p:spPr>
        <p:txBody>
          <a:bodyPr/>
          <a:lstStyle/>
          <a:p>
            <a:pPr lvl="0">
              <a:defRPr sz="1800"/>
            </a:pPr>
            <a:r>
              <a:rPr sz="2400"/>
              <a:t>So you might ask yourself, WHY AM I LISTENING TO A TALK about at a security conference in 2014.</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68" name="Shape 468"/>
          <p:cNvSpPr/>
          <p:nvPr>
            <p:ph type="sldImg"/>
          </p:nvPr>
        </p:nvSpPr>
        <p:spPr>
          <a:prstGeom prst="rect">
            <a:avLst/>
          </a:prstGeom>
        </p:spPr>
        <p:txBody>
          <a:bodyPr/>
          <a:lstStyle/>
          <a:p>
            <a:pPr lvl="0"/>
          </a:p>
        </p:txBody>
      </p:sp>
      <p:sp>
        <p:nvSpPr>
          <p:cNvPr id="469" name="Shape 469"/>
          <p:cNvSpPr/>
          <p:nvPr>
            <p:ph type="body" sz="quarter" idx="1"/>
          </p:nvPr>
        </p:nvSpPr>
        <p:spPr>
          <a:prstGeom prst="rect">
            <a:avLst/>
          </a:prstGeom>
        </p:spPr>
        <p:txBody>
          <a:bodyPr/>
          <a:lstStyle/>
          <a:p>
            <a:pPr lvl="0">
              <a:defRPr sz="1800"/>
            </a:pPr>
            <a:r>
              <a:rPr b="1" sz="2400"/>
              <a:t>This is why. </a:t>
            </a:r>
            <a:r>
              <a:rPr sz="2400"/>
              <a:t> Even though There is information about the vulnerability, and even POC tools available, there are no public examples of exploitation out there.  The vuln is always talked about in theoretical terms.    </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2" name="Shape 62"/>
          <p:cNvSpPr/>
          <p:nvPr>
            <p:ph type="sldImg"/>
          </p:nvPr>
        </p:nvSpPr>
        <p:spPr>
          <a:prstGeom prst="rect">
            <a:avLst/>
          </a:prstGeom>
        </p:spPr>
        <p:txBody>
          <a:bodyPr/>
          <a:lstStyle/>
          <a:p>
            <a:pPr lvl="0"/>
          </a:p>
        </p:txBody>
      </p:sp>
      <p:sp>
        <p:nvSpPr>
          <p:cNvPr id="63" name="Shape 63"/>
          <p:cNvSpPr/>
          <p:nvPr>
            <p:ph type="body" sz="quarter" idx="1"/>
          </p:nvPr>
        </p:nvSpPr>
        <p:spPr>
          <a:prstGeom prst="rect">
            <a:avLst/>
          </a:prstGeom>
        </p:spPr>
        <p:txBody>
          <a:bodyPr/>
          <a:lstStyle/>
          <a:p>
            <a:pPr lvl="0">
              <a:defRPr sz="1800"/>
            </a:pPr>
            <a:r>
              <a:rPr sz="2400"/>
              <a:t>Currently, I’m an </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73" name="Shape 473"/>
          <p:cNvSpPr/>
          <p:nvPr>
            <p:ph type="sldImg"/>
          </p:nvPr>
        </p:nvSpPr>
        <p:spPr>
          <a:prstGeom prst="rect">
            <a:avLst/>
          </a:prstGeom>
        </p:spPr>
        <p:txBody>
          <a:bodyPr/>
          <a:lstStyle/>
          <a:p>
            <a:pPr lvl="0"/>
          </a:p>
        </p:txBody>
      </p:sp>
      <p:sp>
        <p:nvSpPr>
          <p:cNvPr id="474" name="Shape 474"/>
          <p:cNvSpPr/>
          <p:nvPr>
            <p:ph type="body" sz="quarter" idx="1"/>
          </p:nvPr>
        </p:nvSpPr>
        <p:spPr>
          <a:prstGeom prst="rect">
            <a:avLst/>
          </a:prstGeom>
        </p:spPr>
        <p:txBody>
          <a:bodyPr/>
          <a:lstStyle/>
          <a:p>
            <a:pPr lvl="0">
              <a:defRPr sz="1800"/>
            </a:pPr>
            <a:r>
              <a:rPr sz="2400"/>
              <a:t>Obviously something changed, because we are here… </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81" name="Shape 481"/>
          <p:cNvSpPr/>
          <p:nvPr>
            <p:ph type="sldImg"/>
          </p:nvPr>
        </p:nvSpPr>
        <p:spPr>
          <a:prstGeom prst="rect">
            <a:avLst/>
          </a:prstGeom>
        </p:spPr>
        <p:txBody>
          <a:bodyPr/>
          <a:lstStyle/>
          <a:p>
            <a:pPr lvl="0"/>
          </a:p>
        </p:txBody>
      </p:sp>
      <p:sp>
        <p:nvSpPr>
          <p:cNvPr id="482" name="Shape 482"/>
          <p:cNvSpPr/>
          <p:nvPr>
            <p:ph type="body" sz="quarter" idx="1"/>
          </p:nvPr>
        </p:nvSpPr>
        <p:spPr>
          <a:prstGeom prst="rect">
            <a:avLst/>
          </a:prstGeom>
        </p:spPr>
        <p:txBody>
          <a:bodyPr/>
          <a:lstStyle/>
          <a:p>
            <a:pPr lvl="0">
              <a:defRPr sz="1800"/>
            </a:pPr>
            <a:r>
              <a:rPr sz="1500"/>
              <a:t>For me, exploitation became possible when I found this blog post by Gursev Kalra.  </a:t>
            </a:r>
            <a:endParaRPr sz="1500"/>
          </a:p>
          <a:p>
            <a:pPr lvl="0">
              <a:defRPr sz="1800"/>
            </a:pPr>
            <a:endParaRPr sz="150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85" name="Shape 485"/>
          <p:cNvSpPr/>
          <p:nvPr>
            <p:ph type="sldImg"/>
          </p:nvPr>
        </p:nvSpPr>
        <p:spPr>
          <a:prstGeom prst="rect">
            <a:avLst/>
          </a:prstGeom>
        </p:spPr>
        <p:txBody>
          <a:bodyPr/>
          <a:lstStyle/>
          <a:p>
            <a:pPr lvl="0"/>
          </a:p>
        </p:txBody>
      </p:sp>
      <p:sp>
        <p:nvSpPr>
          <p:cNvPr id="486" name="Shape 486"/>
          <p:cNvSpPr/>
          <p:nvPr>
            <p:ph type="body" sz="quarter" idx="1"/>
          </p:nvPr>
        </p:nvSpPr>
        <p:spPr>
          <a:prstGeom prst="rect">
            <a:avLst/>
          </a:prstGeom>
        </p:spPr>
        <p:txBody>
          <a:bodyPr/>
          <a:lstStyle/>
          <a:p>
            <a:pPr lvl="0">
              <a:defRPr sz="1800"/>
            </a:pPr>
            <a:r>
              <a:rPr sz="2400"/>
              <a:t>Along with his blog post, Gursev released this POC code, (which is one single file) and some background info on his blog post, and i was finally able to wrap my head around the vuln and put all the pieces together</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89" name="Shape 489"/>
          <p:cNvSpPr/>
          <p:nvPr>
            <p:ph type="sldImg"/>
          </p:nvPr>
        </p:nvSpPr>
        <p:spPr>
          <a:prstGeom prst="rect">
            <a:avLst/>
          </a:prstGeom>
        </p:spPr>
        <p:txBody>
          <a:bodyPr/>
          <a:lstStyle/>
          <a:p>
            <a:pPr lvl="0"/>
          </a:p>
        </p:txBody>
      </p:sp>
      <p:sp>
        <p:nvSpPr>
          <p:cNvPr id="490" name="Shape 490"/>
          <p:cNvSpPr/>
          <p:nvPr>
            <p:ph type="body" sz="quarter" idx="1"/>
          </p:nvPr>
        </p:nvSpPr>
        <p:spPr>
          <a:prstGeom prst="rect">
            <a:avLst/>
          </a:prstGeom>
        </p:spPr>
        <p:txBody>
          <a:bodyPr/>
          <a:lstStyle/>
          <a:p>
            <a:pPr lvl="0">
              <a:defRPr sz="1800"/>
            </a:pPr>
            <a:r>
              <a:rPr sz="2400"/>
              <a:t>SO i finally had the ability to write an exploit, but I didn't have a vulnerable application at work to test on.  So i figured the internet should have something for me. </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11" name="Shape 511"/>
          <p:cNvSpPr/>
          <p:nvPr>
            <p:ph type="sldImg"/>
          </p:nvPr>
        </p:nvSpPr>
        <p:spPr>
          <a:prstGeom prst="rect">
            <a:avLst/>
          </a:prstGeom>
        </p:spPr>
        <p:txBody>
          <a:bodyPr/>
          <a:lstStyle/>
          <a:p>
            <a:pPr lvl="0"/>
          </a:p>
        </p:txBody>
      </p:sp>
      <p:sp>
        <p:nvSpPr>
          <p:cNvPr id="512" name="Shape 512"/>
          <p:cNvSpPr/>
          <p:nvPr>
            <p:ph type="body" sz="quarter" idx="1"/>
          </p:nvPr>
        </p:nvSpPr>
        <p:spPr>
          <a:prstGeom prst="rect">
            <a:avLst/>
          </a:prstGeom>
        </p:spPr>
        <p:txBody>
          <a:bodyPr/>
          <a:lstStyle/>
          <a:p>
            <a:pPr lvl="0">
              <a:defRPr sz="1800"/>
            </a:pPr>
            <a:r>
              <a:rPr sz="2400"/>
              <a:t>And I was not dissapointed.  These are some of the sites that I responsibility disclosed this vuln to … </a:t>
            </a:r>
            <a:endParaRPr sz="2400"/>
          </a:p>
          <a:p>
            <a:pPr lvl="0">
              <a:defRPr sz="1800"/>
            </a:pPr>
            <a:r>
              <a:rPr sz="2400"/>
              <a:t>** And trust me, there are plenty more out there.  **</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20" name="Shape 520"/>
          <p:cNvSpPr/>
          <p:nvPr>
            <p:ph type="sldImg"/>
          </p:nvPr>
        </p:nvSpPr>
        <p:spPr>
          <a:prstGeom prst="rect">
            <a:avLst/>
          </a:prstGeom>
        </p:spPr>
        <p:txBody>
          <a:bodyPr/>
          <a:lstStyle/>
          <a:p>
            <a:pPr lvl="0"/>
          </a:p>
        </p:txBody>
      </p:sp>
      <p:sp>
        <p:nvSpPr>
          <p:cNvPr id="521" name="Shape 521"/>
          <p:cNvSpPr/>
          <p:nvPr>
            <p:ph type="body" sz="quarter" idx="1"/>
          </p:nvPr>
        </p:nvSpPr>
        <p:spPr>
          <a:prstGeom prst="rect">
            <a:avLst/>
          </a:prstGeom>
        </p:spPr>
        <p:txBody>
          <a:bodyPr/>
          <a:lstStyle/>
          <a:p>
            <a:pPr lvl="0">
              <a:defRPr sz="1800"/>
            </a:pPr>
            <a:r>
              <a:rPr sz="2400"/>
              <a:t>Lets jump into the first example.  </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29" name="Shape 529"/>
          <p:cNvSpPr/>
          <p:nvPr>
            <p:ph type="sldImg"/>
          </p:nvPr>
        </p:nvSpPr>
        <p:spPr>
          <a:prstGeom prst="rect">
            <a:avLst/>
          </a:prstGeom>
        </p:spPr>
        <p:txBody>
          <a:bodyPr/>
          <a:lstStyle/>
          <a:p>
            <a:pPr lvl="0"/>
          </a:p>
        </p:txBody>
      </p:sp>
      <p:sp>
        <p:nvSpPr>
          <p:cNvPr id="530" name="Shape 530"/>
          <p:cNvSpPr/>
          <p:nvPr>
            <p:ph type="body" sz="quarter" idx="1"/>
          </p:nvPr>
        </p:nvSpPr>
        <p:spPr>
          <a:prstGeom prst="rect">
            <a:avLst/>
          </a:prstGeom>
        </p:spPr>
        <p:txBody>
          <a:bodyPr/>
          <a:lstStyle/>
          <a:p>
            <a:pPr lvl="0">
              <a:defRPr sz="1800"/>
            </a:pPr>
            <a:r>
              <a:rPr sz="2400"/>
              <a:t>Lets jump into the first example.  </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62" name="Shape 562"/>
          <p:cNvSpPr/>
          <p:nvPr>
            <p:ph type="sldImg"/>
          </p:nvPr>
        </p:nvSpPr>
        <p:spPr>
          <a:prstGeom prst="rect">
            <a:avLst/>
          </a:prstGeom>
        </p:spPr>
        <p:txBody>
          <a:bodyPr/>
          <a:lstStyle/>
          <a:p>
            <a:pPr lvl="0"/>
          </a:p>
        </p:txBody>
      </p:sp>
      <p:sp>
        <p:nvSpPr>
          <p:cNvPr id="563" name="Shape 563"/>
          <p:cNvSpPr/>
          <p:nvPr>
            <p:ph type="body" sz="quarter" idx="1"/>
          </p:nvPr>
        </p:nvSpPr>
        <p:spPr>
          <a:prstGeom prst="rect">
            <a:avLst/>
          </a:prstGeom>
        </p:spPr>
        <p:txBody>
          <a:bodyPr/>
          <a:lstStyle/>
          <a:p>
            <a:pPr lvl="0">
              <a:defRPr sz="1800"/>
            </a:pPr>
            <a:r>
              <a:rPr sz="2400"/>
              <a:t>happy dance</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71" name="Shape 571"/>
          <p:cNvSpPr/>
          <p:nvPr>
            <p:ph type="sldImg"/>
          </p:nvPr>
        </p:nvSpPr>
        <p:spPr>
          <a:prstGeom prst="rect">
            <a:avLst/>
          </a:prstGeom>
        </p:spPr>
        <p:txBody>
          <a:bodyPr/>
          <a:lstStyle/>
          <a:p>
            <a:pPr lvl="0"/>
          </a:p>
        </p:txBody>
      </p:sp>
      <p:sp>
        <p:nvSpPr>
          <p:cNvPr id="572" name="Shape 572"/>
          <p:cNvSpPr/>
          <p:nvPr>
            <p:ph type="body" sz="quarter" idx="1"/>
          </p:nvPr>
        </p:nvSpPr>
        <p:spPr>
          <a:prstGeom prst="rect">
            <a:avLst/>
          </a:prstGeom>
        </p:spPr>
        <p:txBody>
          <a:bodyPr/>
          <a:lstStyle/>
          <a:p>
            <a:pPr lvl="0">
              <a:defRPr sz="1800"/>
            </a:pPr>
            <a:r>
              <a:rPr sz="2400"/>
              <a:t>a little story.  I tried the contact form, the security@ and support@ email address, but no luck.  No good leads on linked in (based in Vancouver).  So i filled out a job application</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81" name="Shape 581"/>
          <p:cNvSpPr/>
          <p:nvPr>
            <p:ph type="sldImg"/>
          </p:nvPr>
        </p:nvSpPr>
        <p:spPr>
          <a:prstGeom prst="rect">
            <a:avLst/>
          </a:prstGeom>
        </p:spPr>
        <p:txBody>
          <a:bodyPr/>
          <a:lstStyle/>
          <a:p>
            <a:pPr lvl="0"/>
          </a:p>
        </p:txBody>
      </p:sp>
      <p:sp>
        <p:nvSpPr>
          <p:cNvPr id="582" name="Shape 582"/>
          <p:cNvSpPr/>
          <p:nvPr>
            <p:ph type="body" sz="quarter" idx="1"/>
          </p:nvPr>
        </p:nvSpPr>
        <p:spPr>
          <a:prstGeom prst="rect">
            <a:avLst/>
          </a:prstGeom>
        </p:spPr>
        <p:txBody>
          <a:bodyPr/>
          <a:lstStyle/>
          <a:p>
            <a:pPr lvl="0">
              <a:defRPr sz="1800"/>
            </a:pPr>
            <a:r>
              <a:rPr sz="2400"/>
              <a:t>Applied to most important sounding job and told them it have been trying to get in touch with someone… </a:t>
            </a:r>
            <a:endParaRPr sz="2400"/>
          </a:p>
          <a:p>
            <a:pPr lvl="0">
              <a:defRPr sz="1800"/>
            </a:pPr>
            <a:r>
              <a:rPr sz="2400"/>
              <a:t>A day later, got an email from Marcus Frind, the CEO</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7" name="Shape 67"/>
          <p:cNvSpPr/>
          <p:nvPr>
            <p:ph type="sldImg"/>
          </p:nvPr>
        </p:nvSpPr>
        <p:spPr>
          <a:prstGeom prst="rect">
            <a:avLst/>
          </a:prstGeom>
        </p:spPr>
        <p:txBody>
          <a:bodyPr/>
          <a:lstStyle/>
          <a:p>
            <a:pPr lvl="0"/>
          </a:p>
        </p:txBody>
      </p:sp>
      <p:sp>
        <p:nvSpPr>
          <p:cNvPr id="68" name="Shape 68"/>
          <p:cNvSpPr/>
          <p:nvPr>
            <p:ph type="body" sz="quarter" idx="1"/>
          </p:nvPr>
        </p:nvSpPr>
        <p:spPr>
          <a:prstGeom prst="rect">
            <a:avLst/>
          </a:prstGeom>
        </p:spPr>
        <p:txBody>
          <a:bodyPr/>
          <a:lstStyle/>
          <a:p>
            <a:pPr lvl="0">
              <a:defRPr sz="1800"/>
            </a:pPr>
            <a:r>
              <a:rPr sz="2400"/>
              <a:t>The purpose of this talk… Introduce you to crossdomain.xml</a:t>
            </a:r>
            <a:endParaRPr sz="2400"/>
          </a:p>
          <a:p>
            <a:pPr lvl="0">
              <a:defRPr sz="1800"/>
            </a:pPr>
            <a:r>
              <a:rPr sz="2400"/>
              <a:t>convince you to start looking for the crossdomain.xml file on every web application you test, and to… Show you how to create working exploits.  </a:t>
            </a:r>
            <a:endParaRPr sz="240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86" name="Shape 586"/>
          <p:cNvSpPr/>
          <p:nvPr>
            <p:ph type="sldImg"/>
          </p:nvPr>
        </p:nvSpPr>
        <p:spPr>
          <a:prstGeom prst="rect">
            <a:avLst/>
          </a:prstGeom>
        </p:spPr>
        <p:txBody>
          <a:bodyPr/>
          <a:lstStyle/>
          <a:p>
            <a:pPr lvl="0"/>
          </a:p>
        </p:txBody>
      </p:sp>
      <p:sp>
        <p:nvSpPr>
          <p:cNvPr id="587" name="Shape 587"/>
          <p:cNvSpPr/>
          <p:nvPr>
            <p:ph type="body" sz="quarter" idx="1"/>
          </p:nvPr>
        </p:nvSpPr>
        <p:spPr>
          <a:prstGeom prst="rect">
            <a:avLst/>
          </a:prstGeom>
        </p:spPr>
        <p:txBody>
          <a:bodyPr/>
          <a:lstStyle/>
          <a:p>
            <a:pPr lvl="0">
              <a:defRPr sz="1800"/>
            </a:pPr>
            <a:r>
              <a:rPr sz="2400"/>
              <a:t>Back on topic:   This example allows me to talk about a limitation of exploitation crossdomain.xml</a:t>
            </a: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31" name="Shape 631"/>
          <p:cNvSpPr/>
          <p:nvPr>
            <p:ph type="sldImg"/>
          </p:nvPr>
        </p:nvSpPr>
        <p:spPr>
          <a:prstGeom prst="rect">
            <a:avLst/>
          </a:prstGeom>
        </p:spPr>
        <p:txBody>
          <a:bodyPr/>
          <a:lstStyle/>
          <a:p>
            <a:pPr lvl="0"/>
          </a:p>
        </p:txBody>
      </p:sp>
      <p:sp>
        <p:nvSpPr>
          <p:cNvPr id="632" name="Shape 632"/>
          <p:cNvSpPr/>
          <p:nvPr>
            <p:ph type="body" sz="quarter" idx="1"/>
          </p:nvPr>
        </p:nvSpPr>
        <p:spPr>
          <a:prstGeom prst="rect">
            <a:avLst/>
          </a:prstGeom>
        </p:spPr>
        <p:txBody>
          <a:bodyPr/>
          <a:lstStyle/>
          <a:p>
            <a:pPr lvl="0">
              <a:defRPr sz="1800"/>
            </a:pPr>
            <a:r>
              <a:rPr sz="2400"/>
              <a:t>One more quick story about imgur first.</a:t>
            </a: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40" name="Shape 640"/>
          <p:cNvSpPr/>
          <p:nvPr>
            <p:ph type="sldImg"/>
          </p:nvPr>
        </p:nvSpPr>
        <p:spPr>
          <a:prstGeom prst="rect">
            <a:avLst/>
          </a:prstGeom>
        </p:spPr>
        <p:txBody>
          <a:bodyPr/>
          <a:lstStyle/>
          <a:p>
            <a:pPr lvl="0"/>
          </a:p>
        </p:txBody>
      </p:sp>
      <p:sp>
        <p:nvSpPr>
          <p:cNvPr id="641" name="Shape 641"/>
          <p:cNvSpPr/>
          <p:nvPr>
            <p:ph type="body" sz="quarter" idx="1"/>
          </p:nvPr>
        </p:nvSpPr>
        <p:spPr>
          <a:prstGeom prst="rect">
            <a:avLst/>
          </a:prstGeom>
        </p:spPr>
        <p:txBody>
          <a:bodyPr/>
          <a:lstStyle/>
          <a:p>
            <a:pPr lvl="0">
              <a:defRPr sz="1800"/>
            </a:pPr>
            <a:r>
              <a:rPr sz="2400"/>
              <a:t>11:29pm, 11:31pm, 12:15am fixed</a:t>
            </a:r>
            <a:endParaRPr sz="240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45" name="Shape 645"/>
          <p:cNvSpPr/>
          <p:nvPr>
            <p:ph type="sldImg"/>
          </p:nvPr>
        </p:nvSpPr>
        <p:spPr>
          <a:prstGeom prst="rect">
            <a:avLst/>
          </a:prstGeom>
        </p:spPr>
        <p:txBody>
          <a:bodyPr/>
          <a:lstStyle/>
          <a:p>
            <a:pPr lvl="0"/>
          </a:p>
        </p:txBody>
      </p:sp>
      <p:sp>
        <p:nvSpPr>
          <p:cNvPr id="646" name="Shape 646"/>
          <p:cNvSpPr/>
          <p:nvPr>
            <p:ph type="body" sz="quarter" idx="1"/>
          </p:nvPr>
        </p:nvSpPr>
        <p:spPr>
          <a:prstGeom prst="rect">
            <a:avLst/>
          </a:prstGeom>
        </p:spPr>
        <p:txBody>
          <a:bodyPr/>
          <a:lstStyle/>
          <a:p>
            <a:pPr lvl="0">
              <a:defRPr sz="1800"/>
            </a:pPr>
            <a:r>
              <a:rPr sz="2400"/>
              <a:t>Nonces are unique values that the server provides the the clients in a hidden form field, that an attacker can not guess ahead of time</a:t>
            </a:r>
            <a:endParaRPr sz="2400"/>
          </a:p>
          <a:p>
            <a:pPr lvl="0">
              <a:defRPr sz="1800"/>
            </a:pPr>
            <a:r>
              <a:rPr sz="2400"/>
              <a:t>As a result, the attacker can not forge the form</a:t>
            </a:r>
            <a:endParaRPr sz="2400"/>
          </a:p>
          <a:p>
            <a:pPr lvl="0">
              <a:defRPr sz="1800"/>
            </a:pPr>
            <a:r>
              <a:rPr sz="2400"/>
              <a:t>In PREVIOUS EXAMPLES, we made 1 request to </a:t>
            </a:r>
            <a:r>
              <a:rPr sz="2400" u="sng">
                <a:hlinkClick r:id="rId3" invalidUrl="" action="" tgtFrame="" tooltip="" history="1" highlightClick="0" endSnd="0"/>
              </a:rPr>
              <a:t>vulnerable.com</a:t>
            </a:r>
            <a:r>
              <a:rPr sz="2400"/>
              <a:t> and one to </a:t>
            </a:r>
            <a:r>
              <a:rPr sz="2400" u="sng">
                <a:hlinkClick r:id="rId4" invalidUrl="" action="" tgtFrame="" tooltip="" history="1" highlightClick="0" endSnd="0"/>
              </a:rPr>
              <a:t>malicious.com</a:t>
            </a:r>
            <a:r>
              <a:rPr sz="2400"/>
              <a:t>.  In THIS example, we are going to make two requests to </a:t>
            </a:r>
            <a:r>
              <a:rPr sz="2400" u="sng">
                <a:hlinkClick r:id="rId3" invalidUrl="" action="" tgtFrame="" tooltip="" history="1" highlightClick="0" endSnd="0"/>
              </a:rPr>
              <a:t>vulnerable.com</a:t>
            </a:r>
            <a:endParaRPr sz="240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52" name="Shape 652"/>
          <p:cNvSpPr/>
          <p:nvPr>
            <p:ph type="sldImg"/>
          </p:nvPr>
        </p:nvSpPr>
        <p:spPr>
          <a:prstGeom prst="rect">
            <a:avLst/>
          </a:prstGeom>
        </p:spPr>
        <p:txBody>
          <a:bodyPr/>
          <a:lstStyle/>
          <a:p>
            <a:pPr lvl="0"/>
          </a:p>
        </p:txBody>
      </p:sp>
      <p:sp>
        <p:nvSpPr>
          <p:cNvPr id="653" name="Shape 653"/>
          <p:cNvSpPr/>
          <p:nvPr>
            <p:ph type="body" sz="quarter" idx="1"/>
          </p:nvPr>
        </p:nvSpPr>
        <p:spPr>
          <a:prstGeom prst="rect">
            <a:avLst/>
          </a:prstGeom>
        </p:spPr>
        <p:txBody>
          <a:bodyPr/>
          <a:lstStyle/>
          <a:p>
            <a:pPr lvl="0">
              <a:defRPr sz="1800"/>
            </a:pPr>
            <a:r>
              <a:rPr sz="2400"/>
              <a:t>Back to websites</a:t>
            </a:r>
            <a:endParaRPr sz="2400"/>
          </a:p>
          <a:p>
            <a:pPr lvl="0">
              <a:defRPr sz="1800"/>
            </a:pPr>
            <a:r>
              <a:rPr sz="2400"/>
              <a:t>Let’s combine the READ examples with the CSRF examples </a:t>
            </a:r>
            <a:endParaRPr sz="2400"/>
          </a:p>
          <a:p>
            <a:pPr lvl="0">
              <a:defRPr sz="1800"/>
            </a:pPr>
            <a:r>
              <a:rPr sz="2400"/>
              <a:t>If I just hit the submit button… </a:t>
            </a:r>
            <a:endParaRPr sz="240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59" name="Shape 659"/>
          <p:cNvSpPr/>
          <p:nvPr>
            <p:ph type="sldImg"/>
          </p:nvPr>
        </p:nvSpPr>
        <p:spPr>
          <a:prstGeom prst="rect">
            <a:avLst/>
          </a:prstGeom>
        </p:spPr>
        <p:txBody>
          <a:bodyPr/>
          <a:lstStyle/>
          <a:p>
            <a:pPr lvl="0"/>
          </a:p>
        </p:txBody>
      </p:sp>
      <p:sp>
        <p:nvSpPr>
          <p:cNvPr id="660" name="Shape 660"/>
          <p:cNvSpPr/>
          <p:nvPr>
            <p:ph type="body" sz="quarter" idx="1"/>
          </p:nvPr>
        </p:nvSpPr>
        <p:spPr>
          <a:prstGeom prst="rect">
            <a:avLst/>
          </a:prstGeom>
        </p:spPr>
        <p:txBody>
          <a:bodyPr/>
          <a:lstStyle/>
          <a:p>
            <a:pPr lvl="0">
              <a:defRPr sz="1800"/>
            </a:pPr>
            <a:r>
              <a:rPr sz="2400"/>
              <a:t>This is what a valid request looks like  That is the nonce, the hidden value that the attacker has no way of knowing. </a:t>
            </a: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66" name="Shape 666"/>
          <p:cNvSpPr/>
          <p:nvPr>
            <p:ph type="sldImg"/>
          </p:nvPr>
        </p:nvSpPr>
        <p:spPr>
          <a:prstGeom prst="rect">
            <a:avLst/>
          </a:prstGeom>
        </p:spPr>
        <p:txBody>
          <a:bodyPr/>
          <a:lstStyle/>
          <a:p>
            <a:pPr lvl="0"/>
          </a:p>
        </p:txBody>
      </p:sp>
      <p:sp>
        <p:nvSpPr>
          <p:cNvPr id="667" name="Shape 667"/>
          <p:cNvSpPr/>
          <p:nvPr>
            <p:ph type="body" sz="quarter" idx="1"/>
          </p:nvPr>
        </p:nvSpPr>
        <p:spPr>
          <a:prstGeom prst="rect">
            <a:avLst/>
          </a:prstGeom>
        </p:spPr>
        <p:txBody>
          <a:bodyPr/>
          <a:lstStyle/>
          <a:p>
            <a:pPr lvl="0">
              <a:defRPr sz="1800"/>
            </a:pPr>
            <a:r>
              <a:rPr sz="2400"/>
              <a:t>SWF needs to do four things </a:t>
            </a:r>
            <a:endParaRPr sz="2400"/>
          </a:p>
          <a:p>
            <a:pPr lvl="0">
              <a:defRPr sz="1800"/>
            </a:pPr>
            <a:endParaRPr sz="240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74" name="Shape 674"/>
          <p:cNvSpPr/>
          <p:nvPr>
            <p:ph type="sldImg"/>
          </p:nvPr>
        </p:nvSpPr>
        <p:spPr>
          <a:prstGeom prst="rect">
            <a:avLst/>
          </a:prstGeom>
        </p:spPr>
        <p:txBody>
          <a:bodyPr/>
          <a:lstStyle/>
          <a:p>
            <a:pPr lvl="0"/>
          </a:p>
        </p:txBody>
      </p:sp>
      <p:sp>
        <p:nvSpPr>
          <p:cNvPr id="675" name="Shape 675"/>
          <p:cNvSpPr/>
          <p:nvPr>
            <p:ph type="body" sz="quarter" idx="1"/>
          </p:nvPr>
        </p:nvSpPr>
        <p:spPr>
          <a:prstGeom prst="rect">
            <a:avLst/>
          </a:prstGeom>
        </p:spPr>
        <p:txBody>
          <a:bodyPr/>
          <a:lstStyle/>
          <a:p>
            <a:pPr lvl="0">
              <a:defRPr sz="1800"/>
            </a:pPr>
            <a:r>
              <a:rPr sz="2400"/>
              <a:t>SWF needs to do four things </a:t>
            </a:r>
            <a:endParaRPr sz="2400"/>
          </a:p>
          <a:p>
            <a:pPr lvl="0">
              <a:defRPr sz="1800"/>
            </a:pPr>
            <a:r>
              <a:rPr sz="2400"/>
              <a:t>1) Make initial request to the page that gives the victim the nonce </a:t>
            </a:r>
            <a:endParaRPr sz="240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84" name="Shape 684"/>
          <p:cNvSpPr/>
          <p:nvPr>
            <p:ph type="sldImg"/>
          </p:nvPr>
        </p:nvSpPr>
        <p:spPr>
          <a:prstGeom prst="rect">
            <a:avLst/>
          </a:prstGeom>
        </p:spPr>
        <p:txBody>
          <a:bodyPr/>
          <a:lstStyle/>
          <a:p>
            <a:pPr lvl="0"/>
          </a:p>
        </p:txBody>
      </p:sp>
      <p:sp>
        <p:nvSpPr>
          <p:cNvPr id="685" name="Shape 685"/>
          <p:cNvSpPr/>
          <p:nvPr>
            <p:ph type="body" sz="quarter" idx="1"/>
          </p:nvPr>
        </p:nvSpPr>
        <p:spPr>
          <a:prstGeom prst="rect">
            <a:avLst/>
          </a:prstGeom>
        </p:spPr>
        <p:txBody>
          <a:bodyPr/>
          <a:lstStyle/>
          <a:p>
            <a:pPr lvl="0">
              <a:defRPr sz="1800"/>
            </a:pPr>
            <a:r>
              <a:rPr sz="2400"/>
              <a:t>2) Pull nonce out of html source </a:t>
            </a:r>
            <a:endParaRPr sz="2400"/>
          </a:p>
          <a:p>
            <a:pPr lvl="0">
              <a:defRPr sz="1800"/>
            </a:pPr>
            <a:endParaRPr sz="2400"/>
          </a:p>
          <a:p>
            <a:pPr lvl="0">
              <a:defRPr sz="1800"/>
            </a:pPr>
            <a:endParaRPr sz="240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00" name="Shape 700"/>
          <p:cNvSpPr/>
          <p:nvPr>
            <p:ph type="sldImg"/>
          </p:nvPr>
        </p:nvSpPr>
        <p:spPr>
          <a:prstGeom prst="rect">
            <a:avLst/>
          </a:prstGeom>
        </p:spPr>
        <p:txBody>
          <a:bodyPr/>
          <a:lstStyle/>
          <a:p>
            <a:pPr lvl="0"/>
          </a:p>
        </p:txBody>
      </p:sp>
      <p:sp>
        <p:nvSpPr>
          <p:cNvPr id="701" name="Shape 701"/>
          <p:cNvSpPr/>
          <p:nvPr>
            <p:ph type="body" sz="quarter" idx="1"/>
          </p:nvPr>
        </p:nvSpPr>
        <p:spPr>
          <a:prstGeom prst="rect">
            <a:avLst/>
          </a:prstGeom>
        </p:spPr>
        <p:txBody>
          <a:bodyPr/>
          <a:lstStyle/>
          <a:p>
            <a:pPr lvl="0">
              <a:defRPr sz="1800"/>
            </a:pPr>
            <a:r>
              <a:rPr sz="2400"/>
              <a:t>3) Recreate that string that you see up there</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4" name="Shape 74"/>
          <p:cNvSpPr/>
          <p:nvPr>
            <p:ph type="sldImg"/>
          </p:nvPr>
        </p:nvSpPr>
        <p:spPr>
          <a:prstGeom prst="rect">
            <a:avLst/>
          </a:prstGeom>
        </p:spPr>
        <p:txBody>
          <a:bodyPr/>
          <a:lstStyle/>
          <a:p>
            <a:pPr lvl="0"/>
          </a:p>
        </p:txBody>
      </p:sp>
      <p:sp>
        <p:nvSpPr>
          <p:cNvPr id="75" name="Shape 75"/>
          <p:cNvSpPr/>
          <p:nvPr>
            <p:ph type="body" sz="quarter" idx="1"/>
          </p:nvPr>
        </p:nvSpPr>
        <p:spPr>
          <a:prstGeom prst="rect">
            <a:avLst/>
          </a:prstGeom>
        </p:spPr>
        <p:txBody>
          <a:bodyPr/>
          <a:lstStyle/>
          <a:p>
            <a:pPr lvl="0">
              <a:defRPr sz="1800"/>
            </a:pPr>
            <a:r>
              <a:rPr sz="2400"/>
              <a:t>I’m sure most of you are familiar with SOP, but I wanted to cover it very quickly anyway.</a:t>
            </a:r>
            <a:endParaRPr sz="2400"/>
          </a:p>
          <a:p>
            <a:pPr lvl="0">
              <a:defRPr sz="1800"/>
            </a:pPr>
            <a:r>
              <a:rPr sz="2400"/>
              <a:t>One browser, two tabs</a:t>
            </a: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14" name="Shape 714"/>
          <p:cNvSpPr/>
          <p:nvPr>
            <p:ph type="sldImg"/>
          </p:nvPr>
        </p:nvSpPr>
        <p:spPr>
          <a:prstGeom prst="rect">
            <a:avLst/>
          </a:prstGeom>
        </p:spPr>
        <p:txBody>
          <a:bodyPr/>
          <a:lstStyle/>
          <a:p>
            <a:pPr lvl="0"/>
          </a:p>
        </p:txBody>
      </p:sp>
      <p:sp>
        <p:nvSpPr>
          <p:cNvPr id="715" name="Shape 715"/>
          <p:cNvSpPr/>
          <p:nvPr>
            <p:ph type="body" sz="quarter" idx="1"/>
          </p:nvPr>
        </p:nvSpPr>
        <p:spPr>
          <a:prstGeom prst="rect">
            <a:avLst/>
          </a:prstGeom>
        </p:spPr>
        <p:txBody>
          <a:bodyPr/>
          <a:lstStyle/>
          <a:p>
            <a:pPr lvl="0">
              <a:defRPr sz="1800"/>
            </a:pPr>
            <a:r>
              <a:rPr sz="2400"/>
              <a:t>4) Send the forged request back to the vulnerable web server </a:t>
            </a: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38" name="Shape 738"/>
          <p:cNvSpPr/>
          <p:nvPr>
            <p:ph type="sldImg"/>
          </p:nvPr>
        </p:nvSpPr>
        <p:spPr>
          <a:prstGeom prst="rect">
            <a:avLst/>
          </a:prstGeom>
        </p:spPr>
        <p:txBody>
          <a:bodyPr/>
          <a:lstStyle/>
          <a:p>
            <a:pPr lvl="0"/>
          </a:p>
        </p:txBody>
      </p:sp>
      <p:sp>
        <p:nvSpPr>
          <p:cNvPr id="739" name="Shape 739"/>
          <p:cNvSpPr/>
          <p:nvPr>
            <p:ph type="body" sz="quarter" idx="1"/>
          </p:nvPr>
        </p:nvSpPr>
        <p:spPr>
          <a:prstGeom prst="rect">
            <a:avLst/>
          </a:prstGeom>
        </p:spPr>
        <p:txBody>
          <a:bodyPr/>
          <a:lstStyle/>
          <a:p>
            <a:pPr lvl="0">
              <a:defRPr sz="1800"/>
            </a:pPr>
            <a:r>
              <a:rPr sz="2400"/>
              <a:t>Verification = Great</a:t>
            </a: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45" name="Shape 745"/>
          <p:cNvSpPr/>
          <p:nvPr>
            <p:ph type="sldImg"/>
          </p:nvPr>
        </p:nvSpPr>
        <p:spPr>
          <a:prstGeom prst="rect">
            <a:avLst/>
          </a:prstGeom>
        </p:spPr>
        <p:txBody>
          <a:bodyPr/>
          <a:lstStyle/>
          <a:p>
            <a:pPr lvl="0"/>
          </a:p>
        </p:txBody>
      </p:sp>
      <p:sp>
        <p:nvSpPr>
          <p:cNvPr id="746" name="Shape 746"/>
          <p:cNvSpPr/>
          <p:nvPr>
            <p:ph type="body" sz="quarter" idx="1"/>
          </p:nvPr>
        </p:nvSpPr>
        <p:spPr>
          <a:prstGeom prst="rect">
            <a:avLst/>
          </a:prstGeom>
        </p:spPr>
        <p:txBody>
          <a:bodyPr/>
          <a:lstStyle/>
          <a:p>
            <a:pPr lvl="0">
              <a:defRPr sz="1800"/>
            </a:pPr>
            <a:r>
              <a:rPr sz="2400"/>
              <a:t>NO Verification = BAD</a:t>
            </a: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71" name="Shape 771"/>
          <p:cNvSpPr/>
          <p:nvPr>
            <p:ph type="sldImg"/>
          </p:nvPr>
        </p:nvSpPr>
        <p:spPr>
          <a:prstGeom prst="rect">
            <a:avLst/>
          </a:prstGeom>
        </p:spPr>
        <p:txBody>
          <a:bodyPr/>
          <a:lstStyle/>
          <a:p>
            <a:pPr lvl="0"/>
          </a:p>
        </p:txBody>
      </p:sp>
      <p:sp>
        <p:nvSpPr>
          <p:cNvPr id="772" name="Shape 772"/>
          <p:cNvSpPr/>
          <p:nvPr>
            <p:ph type="body" sz="quarter" idx="1"/>
          </p:nvPr>
        </p:nvSpPr>
        <p:spPr>
          <a:prstGeom prst="rect">
            <a:avLst/>
          </a:prstGeom>
        </p:spPr>
        <p:txBody>
          <a:bodyPr/>
          <a:lstStyle/>
          <a:p>
            <a:pPr lvl="0">
              <a:defRPr sz="1800"/>
            </a:pPr>
            <a:r>
              <a:rPr sz="2400"/>
              <a:t>This is just a portion of the crossdomain.xml file at </a:t>
            </a:r>
            <a:r>
              <a:rPr sz="2400" u="sng">
                <a:hlinkClick r:id="rId3" invalidUrl="" action="" tgtFrame="" tooltip="" history="1" highlightClick="0" endSnd="0"/>
              </a:rPr>
              <a:t>security.history.com</a:t>
            </a:r>
            <a:endParaRPr sz="2400"/>
          </a:p>
          <a:p>
            <a:pPr lvl="0">
              <a:defRPr sz="1800"/>
            </a:pPr>
            <a:r>
              <a:rPr sz="2400"/>
              <a:t>89 whitelisted domains</a:t>
            </a: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79" name="Shape 779"/>
          <p:cNvSpPr/>
          <p:nvPr>
            <p:ph type="sldImg"/>
          </p:nvPr>
        </p:nvSpPr>
        <p:spPr>
          <a:prstGeom prst="rect">
            <a:avLst/>
          </a:prstGeom>
        </p:spPr>
        <p:txBody>
          <a:bodyPr/>
          <a:lstStyle/>
          <a:p>
            <a:pPr lvl="0"/>
          </a:p>
        </p:txBody>
      </p:sp>
      <p:sp>
        <p:nvSpPr>
          <p:cNvPr id="780" name="Shape 780"/>
          <p:cNvSpPr/>
          <p:nvPr>
            <p:ph type="body" sz="quarter" idx="1"/>
          </p:nvPr>
        </p:nvSpPr>
        <p:spPr>
          <a:prstGeom prst="rect">
            <a:avLst/>
          </a:prstGeom>
        </p:spPr>
        <p:txBody>
          <a:bodyPr/>
          <a:lstStyle/>
          <a:p>
            <a:pPr lvl="0">
              <a:defRPr sz="1800"/>
            </a:pPr>
            <a:r>
              <a:rPr sz="2400"/>
              <a:t>In fact, this domain exists in at least 4 crossdomain.xml files that I have downloaded.  </a:t>
            </a:r>
            <a:endParaRPr sz="2400"/>
          </a:p>
          <a:p>
            <a:pPr lvl="0">
              <a:defRPr sz="1800"/>
            </a:pPr>
            <a:r>
              <a:rPr sz="2400"/>
              <a:t>I have one example of a domain that </a:t>
            </a: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17" name="Shape 817"/>
          <p:cNvSpPr/>
          <p:nvPr>
            <p:ph type="sldImg"/>
          </p:nvPr>
        </p:nvSpPr>
        <p:spPr>
          <a:prstGeom prst="rect">
            <a:avLst/>
          </a:prstGeom>
        </p:spPr>
        <p:txBody>
          <a:bodyPr/>
          <a:lstStyle/>
          <a:p>
            <a:pPr lvl="0"/>
          </a:p>
        </p:txBody>
      </p:sp>
      <p:sp>
        <p:nvSpPr>
          <p:cNvPr id="818" name="Shape 818"/>
          <p:cNvSpPr/>
          <p:nvPr>
            <p:ph type="body" sz="quarter" idx="1"/>
          </p:nvPr>
        </p:nvSpPr>
        <p:spPr>
          <a:prstGeom prst="rect">
            <a:avLst/>
          </a:prstGeom>
        </p:spPr>
        <p:txBody>
          <a:bodyPr/>
          <a:lstStyle/>
          <a:p>
            <a:pPr lvl="0">
              <a:defRPr sz="1800"/>
            </a:pPr>
            <a:r>
              <a:rPr sz="2400"/>
              <a:t>Mention that the reason I don’t have the thing 100% automated is that I could not find a bulk search lookup API that did not require an API key. </a:t>
            </a: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33" name="Shape 833"/>
          <p:cNvSpPr/>
          <p:nvPr>
            <p:ph type="sldImg"/>
          </p:nvPr>
        </p:nvSpPr>
        <p:spPr>
          <a:prstGeom prst="rect">
            <a:avLst/>
          </a:prstGeom>
        </p:spPr>
        <p:txBody>
          <a:bodyPr/>
          <a:lstStyle/>
          <a:p>
            <a:pPr lvl="0"/>
          </a:p>
        </p:txBody>
      </p:sp>
      <p:sp>
        <p:nvSpPr>
          <p:cNvPr id="834" name="Shape 834"/>
          <p:cNvSpPr/>
          <p:nvPr>
            <p:ph type="body" sz="quarter" idx="1"/>
          </p:nvPr>
        </p:nvSpPr>
        <p:spPr>
          <a:prstGeom prst="rect">
            <a:avLst/>
          </a:prstGeom>
        </p:spPr>
        <p:txBody>
          <a:bodyPr/>
          <a:lstStyle/>
          <a:p>
            <a:pPr lvl="0">
              <a:defRPr sz="1800"/>
            </a:pPr>
            <a:r>
              <a:rPr sz="2400"/>
              <a:t>I’m going to post this deck to github as well</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0" name="Shape 80"/>
          <p:cNvSpPr/>
          <p:nvPr>
            <p:ph type="sldImg"/>
          </p:nvPr>
        </p:nvSpPr>
        <p:spPr>
          <a:prstGeom prst="rect">
            <a:avLst/>
          </a:prstGeom>
        </p:spPr>
        <p:txBody>
          <a:bodyPr/>
          <a:lstStyle/>
          <a:p>
            <a:pPr lvl="0"/>
          </a:p>
        </p:txBody>
      </p:sp>
      <p:sp>
        <p:nvSpPr>
          <p:cNvPr id="81" name="Shape 81"/>
          <p:cNvSpPr/>
          <p:nvPr>
            <p:ph type="body" sz="quarter" idx="1"/>
          </p:nvPr>
        </p:nvSpPr>
        <p:spPr>
          <a:prstGeom prst="rect">
            <a:avLst/>
          </a:prstGeom>
        </p:spPr>
        <p:txBody>
          <a:bodyPr/>
          <a:lstStyle/>
          <a:p>
            <a:pPr lvl="0">
              <a:defRPr sz="1800"/>
            </a:pPr>
            <a:r>
              <a:rPr sz="2400"/>
              <a:t>let me explain it this way</a:t>
            </a:r>
            <a:endParaRPr sz="2400"/>
          </a:p>
          <a:p>
            <a:pPr lvl="0">
              <a:defRPr sz="1800"/>
            </a:pPr>
            <a:r>
              <a:rPr sz="2400"/>
              <a:t>SWF aka Flash Object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6" name="Shape 86"/>
          <p:cNvSpPr/>
          <p:nvPr>
            <p:ph type="sldImg"/>
          </p:nvPr>
        </p:nvSpPr>
        <p:spPr>
          <a:prstGeom prst="rect">
            <a:avLst/>
          </a:prstGeom>
        </p:spPr>
        <p:txBody>
          <a:bodyPr/>
          <a:lstStyle/>
          <a:p>
            <a:pPr lvl="0"/>
          </a:p>
        </p:txBody>
      </p:sp>
      <p:sp>
        <p:nvSpPr>
          <p:cNvPr id="87" name="Shape 87"/>
          <p:cNvSpPr/>
          <p:nvPr>
            <p:ph type="body" sz="quarter" idx="1"/>
          </p:nvPr>
        </p:nvSpPr>
        <p:spPr>
          <a:prstGeom prst="rect">
            <a:avLst/>
          </a:prstGeom>
        </p:spPr>
        <p:txBody>
          <a:bodyPr/>
          <a:lstStyle/>
          <a:p>
            <a:pPr lvl="0">
              <a:defRPr sz="1800"/>
            </a:pPr>
            <a:r>
              <a:rPr sz="2400"/>
              <a:t>However, with flash… </a:t>
            </a:r>
            <a:endParaRPr sz="2400"/>
          </a:p>
          <a:p>
            <a:pPr lvl="0">
              <a:defRPr sz="1800"/>
            </a:pPr>
            <a:endParaRPr sz="2400"/>
          </a:p>
          <a:p>
            <a:pPr lvl="0">
              <a:defRPr sz="1800"/>
            </a:pPr>
            <a:r>
              <a:rPr sz="2400"/>
              <a:t>This is essentially creating a white list of trusted domains</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3" name="Shape 93"/>
          <p:cNvSpPr/>
          <p:nvPr>
            <p:ph type="sldImg"/>
          </p:nvPr>
        </p:nvSpPr>
        <p:spPr>
          <a:prstGeom prst="rect">
            <a:avLst/>
          </a:prstGeom>
        </p:spPr>
        <p:txBody>
          <a:bodyPr/>
          <a:lstStyle/>
          <a:p>
            <a:pPr lvl="0"/>
          </a:p>
        </p:txBody>
      </p:sp>
      <p:sp>
        <p:nvSpPr>
          <p:cNvPr id="94" name="Shape 94"/>
          <p:cNvSpPr/>
          <p:nvPr>
            <p:ph type="body" sz="quarter" idx="1"/>
          </p:nvPr>
        </p:nvSpPr>
        <p:spPr>
          <a:prstGeom prst="rect">
            <a:avLst/>
          </a:prstGeom>
        </p:spPr>
        <p:txBody>
          <a:bodyPr/>
          <a:lstStyle/>
          <a:p>
            <a:pPr lvl="0">
              <a:defRPr sz="1800"/>
            </a:pPr>
            <a:r>
              <a:rPr sz="2400"/>
              <a:t>This is good crossdomain.xml.   So lets start at square one.  This is a properly configured crossdomain.xml file.  </a:t>
            </a:r>
            <a:endParaRPr sz="2400"/>
          </a:p>
          <a:p>
            <a:pPr lvl="0">
              <a:defRPr sz="1800"/>
            </a:pPr>
            <a:r>
              <a:rPr sz="2400"/>
              <a:t>This means that the only SWFs loaded from one of those four domains, has the ability to interact with </a:t>
            </a:r>
            <a:r>
              <a:rPr sz="2400" u="sng">
                <a:hlinkClick r:id="rId3" invalidUrl="" action="" tgtFrame="" tooltip="" history="1" highlightClick="0" endSnd="0"/>
              </a:rPr>
              <a:t>www.adobe.com</a:t>
            </a:r>
            <a:r>
              <a:rPr sz="2400"/>
              <a: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01" name="Shape 101"/>
          <p:cNvSpPr/>
          <p:nvPr>
            <p:ph type="sldImg"/>
          </p:nvPr>
        </p:nvSpPr>
        <p:spPr>
          <a:prstGeom prst="rect">
            <a:avLst/>
          </a:prstGeom>
        </p:spPr>
        <p:txBody>
          <a:bodyPr/>
          <a:lstStyle/>
          <a:p>
            <a:pPr lvl="0"/>
          </a:p>
        </p:txBody>
      </p:sp>
      <p:sp>
        <p:nvSpPr>
          <p:cNvPr id="102" name="Shape 102"/>
          <p:cNvSpPr/>
          <p:nvPr>
            <p:ph type="body" sz="quarter" idx="1"/>
          </p:nvPr>
        </p:nvSpPr>
        <p:spPr>
          <a:prstGeom prst="rect">
            <a:avLst/>
          </a:prstGeom>
        </p:spPr>
        <p:txBody>
          <a:bodyPr/>
          <a:lstStyle/>
          <a:p>
            <a:pPr lvl="0">
              <a:defRPr sz="1800"/>
            </a:pPr>
            <a:r>
              <a:rPr sz="2400"/>
              <a:t>This is good crossdomain.xml.   So lets start at square one.  This is a properly configured crossdomain.xml file.  </a:t>
            </a:r>
            <a:endParaRPr sz="2400"/>
          </a:p>
          <a:p>
            <a:pPr lvl="0">
              <a:defRPr sz="1800"/>
            </a:pPr>
            <a:r>
              <a:rPr sz="2400"/>
              <a:t>This means that the only SWFs loaded from one of those four domains, has the ability to interact with </a:t>
            </a:r>
            <a:r>
              <a:rPr sz="2400" u="sng">
                <a:hlinkClick r:id="rId3" invalidUrl="" action="" tgtFrame="" tooltip="" history="1" highlightClick="0" endSnd="0"/>
              </a:rPr>
              <a:t>www.adobe.com</a:t>
            </a:r>
            <a:r>
              <a:rPr sz="2400"/>
              <a:t>.</a:t>
            </a:r>
          </a:p>
        </p:txBody>
      </p:sp>
    </p:spTree>
  </p:cSld>
  <p:clrMapOvr>
    <a:masterClrMapping/>
  </p:clrMapOvr>
</p:notes>
</file>

<file path=ppt/slideLayouts/_rels/slideLayout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showMasterSp="0" showMasterPhAnim="1">
  <p:cSld name="Title &amp; Subtitle">
    <p:spTree>
      <p:nvGrpSpPr>
        <p:cNvPr id="1" name=""/>
        <p:cNvGrpSpPr/>
        <p:nvPr/>
      </p:nvGrpSpPr>
      <p:grpSpPr>
        <a:xfrm>
          <a:off x="0" y="0"/>
          <a:ext cx="0" cy="0"/>
          <a:chOff x="0" y="0"/>
          <a:chExt cx="0" cy="0"/>
        </a:xfrm>
      </p:grpSpPr>
      <p:sp>
        <p:nvSpPr>
          <p:cNvPr id="7" name="Shape 7"/>
          <p:cNvSpPr/>
          <p:nvPr/>
        </p:nvSpPr>
        <p:spPr>
          <a:xfrm>
            <a:off x="508000" y="6591300"/>
            <a:ext cx="11999453" cy="0"/>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ln w="12700">
            <a:solidFill>
              <a:srgbClr val="444444">
                <a:alpha val="30000"/>
              </a:srgbClr>
            </a:solidFill>
            <a:miter lim="400000"/>
          </a:ln>
        </p:spPr>
        <p:txBody>
          <a:bodyPr lIns="0" tIns="0" rIns="0" bIns="0" anchor="ctr"/>
          <a:lstStyle/>
          <a:p>
            <a:pPr lvl="0" algn="l" defTabSz="457200">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1300">
                <a:solidFill>
                  <a:srgbClr val="000000"/>
                </a:solidFill>
                <a:latin typeface="Arial"/>
                <a:ea typeface="Arial"/>
                <a:cs typeface="Arial"/>
                <a:sym typeface="Arial"/>
              </a:defRPr>
            </a:pPr>
          </a:p>
        </p:txBody>
      </p:sp>
      <p:sp>
        <p:nvSpPr>
          <p:cNvPr id="8" name="Shape 8"/>
          <p:cNvSpPr/>
          <p:nvPr/>
        </p:nvSpPr>
        <p:spPr>
          <a:xfrm>
            <a:off x="508000" y="4089400"/>
            <a:ext cx="12000019" cy="0"/>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ln w="12700">
            <a:solidFill>
              <a:srgbClr val="444444">
                <a:alpha val="30000"/>
              </a:srgbClr>
            </a:solidFill>
            <a:miter lim="400000"/>
          </a:ln>
        </p:spPr>
        <p:txBody>
          <a:bodyPr lIns="0" tIns="0" rIns="0" bIns="0" anchor="ctr"/>
          <a:lstStyle/>
          <a:p>
            <a:pPr lvl="0" algn="l" defTabSz="457200">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1300">
                <a:solidFill>
                  <a:srgbClr val="000000"/>
                </a:solidFill>
                <a:latin typeface="Arial"/>
                <a:ea typeface="Arial"/>
                <a:cs typeface="Arial"/>
                <a:sym typeface="Arial"/>
              </a:defRPr>
            </a:pPr>
          </a:p>
        </p:txBody>
      </p:sp>
      <p:sp>
        <p:nvSpPr>
          <p:cNvPr id="9" name="Shape 9"/>
          <p:cNvSpPr/>
          <p:nvPr/>
        </p:nvSpPr>
        <p:spPr>
          <a:xfrm rot="16200000">
            <a:off x="7172923" y="5347634"/>
            <a:ext cx="1642759"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ln w="12700">
            <a:solidFill>
              <a:srgbClr val="444444">
                <a:alpha val="30000"/>
              </a:srgbClr>
            </a:solidFill>
            <a:miter lim="400000"/>
          </a:ln>
        </p:spPr>
        <p:txBody>
          <a:bodyPr lIns="0" tIns="0" rIns="0" bIns="0" anchor="ctr"/>
          <a:lstStyle/>
          <a:p>
            <a:pPr lvl="0" algn="l" defTabSz="457200">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1300">
                <a:solidFill>
                  <a:srgbClr val="000000"/>
                </a:solidFill>
                <a:latin typeface="Arial"/>
                <a:ea typeface="Arial"/>
                <a:cs typeface="Arial"/>
                <a:sym typeface="Arial"/>
              </a:defRPr>
            </a:pPr>
          </a:p>
        </p:txBody>
      </p:sp>
      <p:sp>
        <p:nvSpPr>
          <p:cNvPr id="10" name="Shape 10"/>
          <p:cNvSpPr/>
          <p:nvPr>
            <p:ph type="title"/>
          </p:nvPr>
        </p:nvSpPr>
        <p:spPr>
          <a:xfrm>
            <a:off x="508000" y="4140200"/>
            <a:ext cx="7200900" cy="2413000"/>
          </a:xfrm>
          <a:prstGeom prst="rect">
            <a:avLst/>
          </a:prstGeom>
        </p:spPr>
        <p:txBody>
          <a:bodyPr/>
          <a:lstStyle>
            <a:lvl1pPr algn="l"/>
          </a:lstStyle>
          <a:p>
            <a:pPr lvl="0">
              <a:defRPr sz="1800">
                <a:solidFill>
                  <a:srgbClr val="000000"/>
                </a:solidFill>
              </a:defRPr>
            </a:pPr>
            <a:r>
              <a:rPr sz="7000">
                <a:solidFill>
                  <a:srgbClr val="D93E2B"/>
                </a:solidFill>
              </a:rPr>
              <a:t>Title Text</a:t>
            </a:r>
          </a:p>
        </p:txBody>
      </p:sp>
      <p:sp>
        <p:nvSpPr>
          <p:cNvPr id="11" name="Shape 11"/>
          <p:cNvSpPr/>
          <p:nvPr>
            <p:ph type="body" idx="1"/>
          </p:nvPr>
        </p:nvSpPr>
        <p:spPr>
          <a:xfrm>
            <a:off x="8280400" y="4140200"/>
            <a:ext cx="4241800" cy="2413000"/>
          </a:xfrm>
          <a:prstGeom prst="rect">
            <a:avLst/>
          </a:prstGeom>
        </p:spPr>
        <p:txBody>
          <a:bodyPr/>
          <a:lstStyle>
            <a:lvl1pPr marL="0" indent="0">
              <a:spcBef>
                <a:spcPts val="0"/>
              </a:spcBef>
              <a:buClrTx/>
              <a:buSzTx/>
              <a:buFontTx/>
              <a:buNone/>
              <a:defRPr sz="2400"/>
            </a:lvl1pPr>
            <a:lvl2pPr marL="0" indent="228600">
              <a:spcBef>
                <a:spcPts val="0"/>
              </a:spcBef>
              <a:buClrTx/>
              <a:buSzTx/>
              <a:buFontTx/>
              <a:buNone/>
              <a:defRPr sz="2400"/>
            </a:lvl2pPr>
            <a:lvl3pPr marL="0" indent="457200">
              <a:spcBef>
                <a:spcPts val="0"/>
              </a:spcBef>
              <a:buClrTx/>
              <a:buSzTx/>
              <a:buFontTx/>
              <a:buNone/>
              <a:defRPr sz="2400"/>
            </a:lvl3pPr>
            <a:lvl4pPr marL="0" indent="685800">
              <a:spcBef>
                <a:spcPts val="0"/>
              </a:spcBef>
              <a:buClrTx/>
              <a:buSzTx/>
              <a:buFontTx/>
              <a:buNone/>
              <a:defRPr sz="2400"/>
            </a:lvl4pPr>
            <a:lvl5pPr marL="0" indent="914400">
              <a:spcBef>
                <a:spcPts val="0"/>
              </a:spcBef>
              <a:buClrTx/>
              <a:buSzTx/>
              <a:buFontTx/>
              <a:buNone/>
              <a:defRPr sz="2400"/>
            </a:lvl5pPr>
          </a:lstStyle>
          <a:p>
            <a:pPr lvl="0">
              <a:defRPr sz="1800">
                <a:solidFill>
                  <a:srgbClr val="000000"/>
                </a:solidFill>
              </a:defRPr>
            </a:pPr>
            <a:r>
              <a:rPr sz="2400">
                <a:solidFill>
                  <a:srgbClr val="414141"/>
                </a:solidFill>
              </a:rPr>
              <a:t>Body Level One</a:t>
            </a:r>
            <a:endParaRPr sz="2400">
              <a:solidFill>
                <a:srgbClr val="414141"/>
              </a:solidFill>
            </a:endParaRPr>
          </a:p>
          <a:p>
            <a:pPr lvl="1">
              <a:defRPr sz="1800">
                <a:solidFill>
                  <a:srgbClr val="000000"/>
                </a:solidFill>
              </a:defRPr>
            </a:pPr>
            <a:r>
              <a:rPr sz="2400">
                <a:solidFill>
                  <a:srgbClr val="414141"/>
                </a:solidFill>
              </a:rPr>
              <a:t>Body Level Two</a:t>
            </a:r>
            <a:endParaRPr sz="2400">
              <a:solidFill>
                <a:srgbClr val="414141"/>
              </a:solidFill>
            </a:endParaRPr>
          </a:p>
          <a:p>
            <a:pPr lvl="2">
              <a:defRPr sz="1800">
                <a:solidFill>
                  <a:srgbClr val="000000"/>
                </a:solidFill>
              </a:defRPr>
            </a:pPr>
            <a:r>
              <a:rPr sz="2400">
                <a:solidFill>
                  <a:srgbClr val="414141"/>
                </a:solidFill>
              </a:rPr>
              <a:t>Body Level Three</a:t>
            </a:r>
            <a:endParaRPr sz="2400">
              <a:solidFill>
                <a:srgbClr val="414141"/>
              </a:solidFill>
            </a:endParaRPr>
          </a:p>
          <a:p>
            <a:pPr lvl="3">
              <a:defRPr sz="1800">
                <a:solidFill>
                  <a:srgbClr val="000000"/>
                </a:solidFill>
              </a:defRPr>
            </a:pPr>
            <a:r>
              <a:rPr sz="2400">
                <a:solidFill>
                  <a:srgbClr val="414141"/>
                </a:solidFill>
              </a:rPr>
              <a:t>Body Level Four</a:t>
            </a:r>
            <a:endParaRPr sz="2400">
              <a:solidFill>
                <a:srgbClr val="414141"/>
              </a:solidFill>
            </a:endParaRPr>
          </a:p>
          <a:p>
            <a:pPr lvl="4">
              <a:defRPr sz="1800">
                <a:solidFill>
                  <a:srgbClr val="000000"/>
                </a:solidFill>
              </a:defRPr>
            </a:pPr>
            <a:r>
              <a:rPr sz="2400">
                <a:solidFill>
                  <a:srgbClr val="414141"/>
                </a:solidFill>
              </a:rPr>
              <a:t>Body Level Five</a:t>
            </a:r>
          </a:p>
        </p:txBody>
      </p:sp>
    </p:spTree>
  </p:cSld>
  <p:clrMapOvr>
    <a:masterClrMapping/>
  </p:clrMapOvr>
  <p:transitio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type="tx" showMasterSp="0" showMasterPhAnim="1">
  <p:cSld name="Quote">
    <p:spTree>
      <p:nvGrpSpPr>
        <p:cNvPr id="1" name=""/>
        <p:cNvGrpSpPr/>
        <p:nvPr/>
      </p:nvGrpSpPr>
      <p:grpSpPr>
        <a:xfrm>
          <a:off x="0" y="0"/>
          <a:ext cx="0" cy="0"/>
          <a:chOff x="0" y="0"/>
          <a:chExt cx="0" cy="0"/>
        </a:xfrm>
      </p:grpSpPr>
    </p:spTree>
  </p:cSld>
  <p:clrMapOvr>
    <a:masterClrMapping/>
  </p:clrMapOvr>
  <p:transitio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type="tx" showMasterSp="0" showMasterPhAnim="1">
  <p:cSld name="Photo">
    <p:spTree>
      <p:nvGrpSpPr>
        <p:cNvPr id="1" name=""/>
        <p:cNvGrpSpPr/>
        <p:nvPr/>
      </p:nvGrpSpPr>
      <p:grpSpPr>
        <a:xfrm>
          <a:off x="0" y="0"/>
          <a:ext cx="0" cy="0"/>
          <a:chOff x="0" y="0"/>
          <a:chExt cx="0" cy="0"/>
        </a:xfrm>
      </p:grpSpPr>
    </p:spTree>
  </p:cSld>
  <p:clrMapOvr>
    <a:masterClrMapping/>
  </p:clrMapOvr>
  <p:transitio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type="tx" showMasterSp="0" showMasterPhAnim="1">
  <p:cSld name="Blank">
    <p:spTree>
      <p:nvGrpSpPr>
        <p:cNvPr id="1" name=""/>
        <p:cNvGrpSpPr/>
        <p:nvPr/>
      </p:nvGrpSpPr>
      <p:grpSpPr>
        <a:xfrm>
          <a:off x="0" y="0"/>
          <a:ext cx="0" cy="0"/>
          <a:chOff x="0" y="0"/>
          <a:chExt cx="0" cy="0"/>
        </a:xfrm>
      </p:grpSpPr>
    </p:spTree>
  </p:cSld>
  <p:clrMapOvr>
    <a:masterClrMapping/>
  </p:clrMapOvr>
  <p:transitio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type="tx" showMasterSp="0" showMasterPhAnim="1">
  <p:cSld name="Photo - Horizontal">
    <p:spTree>
      <p:nvGrpSpPr>
        <p:cNvPr id="1" name=""/>
        <p:cNvGrpSpPr/>
        <p:nvPr/>
      </p:nvGrpSpPr>
      <p:grpSpPr>
        <a:xfrm>
          <a:off x="0" y="0"/>
          <a:ext cx="0" cy="0"/>
          <a:chOff x="0" y="0"/>
          <a:chExt cx="0" cy="0"/>
        </a:xfrm>
      </p:grpSpPr>
      <p:sp>
        <p:nvSpPr>
          <p:cNvPr id="13" name="Shape 13"/>
          <p:cNvSpPr/>
          <p:nvPr/>
        </p:nvSpPr>
        <p:spPr>
          <a:xfrm rot="16200000">
            <a:off x="7172923" y="7874934"/>
            <a:ext cx="1642759"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ln w="12700">
            <a:solidFill>
              <a:srgbClr val="444444">
                <a:alpha val="30000"/>
              </a:srgbClr>
            </a:solidFill>
            <a:miter lim="400000"/>
          </a:ln>
        </p:spPr>
        <p:txBody>
          <a:bodyPr lIns="0" tIns="0" rIns="0" bIns="0" anchor="ctr"/>
          <a:lstStyle/>
          <a:p>
            <a:pPr lvl="0" algn="l" defTabSz="457200">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1300">
                <a:solidFill>
                  <a:srgbClr val="000000"/>
                </a:solidFill>
                <a:latin typeface="Arial"/>
                <a:ea typeface="Arial"/>
                <a:cs typeface="Arial"/>
                <a:sym typeface="Arial"/>
              </a:defRPr>
            </a:pPr>
          </a:p>
        </p:txBody>
      </p:sp>
      <p:sp>
        <p:nvSpPr>
          <p:cNvPr id="14" name="Shape 14"/>
          <p:cNvSpPr/>
          <p:nvPr/>
        </p:nvSpPr>
        <p:spPr>
          <a:xfrm>
            <a:off x="508000" y="9131300"/>
            <a:ext cx="11999453" cy="0"/>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ln w="12700">
            <a:solidFill>
              <a:srgbClr val="444444">
                <a:alpha val="30000"/>
              </a:srgbClr>
            </a:solidFill>
            <a:miter lim="400000"/>
          </a:ln>
        </p:spPr>
        <p:txBody>
          <a:bodyPr lIns="0" tIns="0" rIns="0" bIns="0" anchor="ctr"/>
          <a:lstStyle/>
          <a:p>
            <a:pPr lvl="0" algn="l" defTabSz="457200">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1300">
                <a:solidFill>
                  <a:srgbClr val="000000"/>
                </a:solidFill>
                <a:latin typeface="Arial"/>
                <a:ea typeface="Arial"/>
                <a:cs typeface="Arial"/>
                <a:sym typeface="Arial"/>
              </a:defRPr>
            </a:pPr>
          </a:p>
        </p:txBody>
      </p:sp>
      <p:sp>
        <p:nvSpPr>
          <p:cNvPr id="15" name="Shape 15"/>
          <p:cNvSpPr/>
          <p:nvPr/>
        </p:nvSpPr>
        <p:spPr>
          <a:xfrm>
            <a:off x="508000" y="6629400"/>
            <a:ext cx="12000019" cy="0"/>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ln w="12700">
            <a:solidFill>
              <a:srgbClr val="444444">
                <a:alpha val="30000"/>
              </a:srgbClr>
            </a:solidFill>
            <a:miter lim="400000"/>
          </a:ln>
        </p:spPr>
        <p:txBody>
          <a:bodyPr lIns="0" tIns="0" rIns="0" bIns="0" anchor="ctr"/>
          <a:lstStyle/>
          <a:p>
            <a:pPr lvl="0" algn="l" defTabSz="457200">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1300">
                <a:solidFill>
                  <a:srgbClr val="000000"/>
                </a:solidFill>
                <a:latin typeface="Arial"/>
                <a:ea typeface="Arial"/>
                <a:cs typeface="Arial"/>
                <a:sym typeface="Arial"/>
              </a:defRPr>
            </a:pPr>
          </a:p>
        </p:txBody>
      </p:sp>
      <p:sp>
        <p:nvSpPr>
          <p:cNvPr id="16" name="Shape 16"/>
          <p:cNvSpPr/>
          <p:nvPr/>
        </p:nvSpPr>
        <p:spPr>
          <a:xfrm rot="16200000">
            <a:off x="7172923" y="7874934"/>
            <a:ext cx="1642759"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ln w="12700">
            <a:solidFill>
              <a:srgbClr val="444444">
                <a:alpha val="30000"/>
              </a:srgbClr>
            </a:solidFill>
            <a:miter lim="400000"/>
          </a:ln>
        </p:spPr>
        <p:txBody>
          <a:bodyPr lIns="0" tIns="0" rIns="0" bIns="0" anchor="ctr"/>
          <a:lstStyle/>
          <a:p>
            <a:pPr lvl="0" algn="l" defTabSz="457200">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1300">
                <a:solidFill>
                  <a:srgbClr val="000000"/>
                </a:solidFill>
                <a:latin typeface="Arial"/>
                <a:ea typeface="Arial"/>
                <a:cs typeface="Arial"/>
                <a:sym typeface="Arial"/>
              </a:defRPr>
            </a:pPr>
          </a:p>
        </p:txBody>
      </p:sp>
      <p:sp>
        <p:nvSpPr>
          <p:cNvPr id="17" name="Shape 17"/>
          <p:cNvSpPr/>
          <p:nvPr>
            <p:ph type="title"/>
          </p:nvPr>
        </p:nvSpPr>
        <p:spPr>
          <a:xfrm>
            <a:off x="508000" y="6680200"/>
            <a:ext cx="7200900" cy="2413000"/>
          </a:xfrm>
          <a:prstGeom prst="rect">
            <a:avLst/>
          </a:prstGeom>
        </p:spPr>
        <p:txBody>
          <a:bodyPr/>
          <a:lstStyle>
            <a:lvl1pPr algn="l"/>
          </a:lstStyle>
          <a:p>
            <a:pPr lvl="0">
              <a:defRPr sz="1800">
                <a:solidFill>
                  <a:srgbClr val="000000"/>
                </a:solidFill>
              </a:defRPr>
            </a:pPr>
            <a:r>
              <a:rPr sz="7000">
                <a:solidFill>
                  <a:srgbClr val="D93E2B"/>
                </a:solidFill>
              </a:rPr>
              <a:t>Title Text</a:t>
            </a:r>
          </a:p>
        </p:txBody>
      </p:sp>
      <p:sp>
        <p:nvSpPr>
          <p:cNvPr id="18" name="Shape 18"/>
          <p:cNvSpPr/>
          <p:nvPr>
            <p:ph type="body" idx="1"/>
          </p:nvPr>
        </p:nvSpPr>
        <p:spPr>
          <a:xfrm>
            <a:off x="8280400" y="6680200"/>
            <a:ext cx="4241800" cy="2413000"/>
          </a:xfrm>
          <a:prstGeom prst="rect">
            <a:avLst/>
          </a:prstGeom>
        </p:spPr>
        <p:txBody>
          <a:bodyPr/>
          <a:lstStyle>
            <a:lvl1pPr marL="0" indent="0">
              <a:spcBef>
                <a:spcPts val="0"/>
              </a:spcBef>
              <a:buClrTx/>
              <a:buSzTx/>
              <a:buFontTx/>
              <a:buNone/>
              <a:defRPr sz="2400"/>
            </a:lvl1pPr>
            <a:lvl2pPr marL="0" indent="228600">
              <a:spcBef>
                <a:spcPts val="0"/>
              </a:spcBef>
              <a:buClrTx/>
              <a:buSzTx/>
              <a:buFontTx/>
              <a:buNone/>
              <a:defRPr sz="2400"/>
            </a:lvl2pPr>
            <a:lvl3pPr marL="0" indent="457200">
              <a:spcBef>
                <a:spcPts val="0"/>
              </a:spcBef>
              <a:buClrTx/>
              <a:buSzTx/>
              <a:buFontTx/>
              <a:buNone/>
              <a:defRPr sz="2400"/>
            </a:lvl3pPr>
            <a:lvl4pPr marL="0" indent="685800">
              <a:spcBef>
                <a:spcPts val="0"/>
              </a:spcBef>
              <a:buClrTx/>
              <a:buSzTx/>
              <a:buFontTx/>
              <a:buNone/>
              <a:defRPr sz="2400"/>
            </a:lvl4pPr>
            <a:lvl5pPr marL="0" indent="914400">
              <a:spcBef>
                <a:spcPts val="0"/>
              </a:spcBef>
              <a:buClrTx/>
              <a:buSzTx/>
              <a:buFontTx/>
              <a:buNone/>
              <a:defRPr sz="2400"/>
            </a:lvl5pPr>
          </a:lstStyle>
          <a:p>
            <a:pPr lvl="0">
              <a:defRPr sz="1800">
                <a:solidFill>
                  <a:srgbClr val="000000"/>
                </a:solidFill>
              </a:defRPr>
            </a:pPr>
            <a:r>
              <a:rPr sz="2400">
                <a:solidFill>
                  <a:srgbClr val="414141"/>
                </a:solidFill>
              </a:rPr>
              <a:t>Body Level One</a:t>
            </a:r>
            <a:endParaRPr sz="2400">
              <a:solidFill>
                <a:srgbClr val="414141"/>
              </a:solidFill>
            </a:endParaRPr>
          </a:p>
          <a:p>
            <a:pPr lvl="1">
              <a:defRPr sz="1800">
                <a:solidFill>
                  <a:srgbClr val="000000"/>
                </a:solidFill>
              </a:defRPr>
            </a:pPr>
            <a:r>
              <a:rPr sz="2400">
                <a:solidFill>
                  <a:srgbClr val="414141"/>
                </a:solidFill>
              </a:rPr>
              <a:t>Body Level Two</a:t>
            </a:r>
            <a:endParaRPr sz="2400">
              <a:solidFill>
                <a:srgbClr val="414141"/>
              </a:solidFill>
            </a:endParaRPr>
          </a:p>
          <a:p>
            <a:pPr lvl="2">
              <a:defRPr sz="1800">
                <a:solidFill>
                  <a:srgbClr val="000000"/>
                </a:solidFill>
              </a:defRPr>
            </a:pPr>
            <a:r>
              <a:rPr sz="2400">
                <a:solidFill>
                  <a:srgbClr val="414141"/>
                </a:solidFill>
              </a:rPr>
              <a:t>Body Level Three</a:t>
            </a:r>
            <a:endParaRPr sz="2400">
              <a:solidFill>
                <a:srgbClr val="414141"/>
              </a:solidFill>
            </a:endParaRPr>
          </a:p>
          <a:p>
            <a:pPr lvl="3">
              <a:defRPr sz="1800">
                <a:solidFill>
                  <a:srgbClr val="000000"/>
                </a:solidFill>
              </a:defRPr>
            </a:pPr>
            <a:r>
              <a:rPr sz="2400">
                <a:solidFill>
                  <a:srgbClr val="414141"/>
                </a:solidFill>
              </a:rPr>
              <a:t>Body Level Four</a:t>
            </a:r>
            <a:endParaRPr sz="2400">
              <a:solidFill>
                <a:srgbClr val="414141"/>
              </a:solidFill>
            </a:endParaRPr>
          </a:p>
          <a:p>
            <a:pPr lvl="4">
              <a:defRPr sz="1800">
                <a:solidFill>
                  <a:srgbClr val="000000"/>
                </a:solidFill>
              </a:defRPr>
            </a:pPr>
            <a:r>
              <a:rPr sz="2400">
                <a:solidFill>
                  <a:srgbClr val="414141"/>
                </a:solidFill>
              </a:rPr>
              <a:t>Body Level Five</a:t>
            </a:r>
          </a:p>
        </p:txBody>
      </p:sp>
    </p:spTree>
  </p:cSld>
  <p:clrMapOvr>
    <a:masterClrMapping/>
  </p:clrMapOvr>
  <p:transitio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type="tx" showMasterSp="0" showMasterPhAnim="1">
  <p:cSld name="Title - Center">
    <p:spTree>
      <p:nvGrpSpPr>
        <p:cNvPr id="1" name=""/>
        <p:cNvGrpSpPr/>
        <p:nvPr/>
      </p:nvGrpSpPr>
      <p:grpSpPr>
        <a:xfrm>
          <a:off x="0" y="0"/>
          <a:ext cx="0" cy="0"/>
          <a:chOff x="0" y="0"/>
          <a:chExt cx="0" cy="0"/>
        </a:xfrm>
      </p:grpSpPr>
      <p:sp>
        <p:nvSpPr>
          <p:cNvPr id="20" name="Shape 20"/>
          <p:cNvSpPr/>
          <p:nvPr>
            <p:ph type="title"/>
          </p:nvPr>
        </p:nvSpPr>
        <p:spPr>
          <a:xfrm>
            <a:off x="508000" y="3670300"/>
            <a:ext cx="11988800" cy="2413000"/>
          </a:xfrm>
          <a:prstGeom prst="rect">
            <a:avLst/>
          </a:prstGeom>
        </p:spPr>
        <p:txBody>
          <a:bodyPr/>
          <a:lstStyle/>
          <a:p>
            <a:pPr lvl="0">
              <a:defRPr sz="1800">
                <a:solidFill>
                  <a:srgbClr val="000000"/>
                </a:solidFill>
              </a:defRPr>
            </a:pPr>
            <a:r>
              <a:rPr sz="7000">
                <a:solidFill>
                  <a:srgbClr val="D93E2B"/>
                </a:solidFill>
              </a:rPr>
              <a:t>Title Text</a:t>
            </a:r>
          </a:p>
        </p:txBody>
      </p:sp>
    </p:spTree>
  </p:cSld>
  <p:clrMapOvr>
    <a:masterClrMapping/>
  </p:clrMapOvr>
  <p:transitio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type="tx" showMasterSp="0" showMasterPhAnim="1">
  <p:cSld name="Photo - Vertical">
    <p:spTree>
      <p:nvGrpSpPr>
        <p:cNvPr id="1" name=""/>
        <p:cNvGrpSpPr/>
        <p:nvPr/>
      </p:nvGrpSpPr>
      <p:grpSpPr>
        <a:xfrm>
          <a:off x="0" y="0"/>
          <a:ext cx="0" cy="0"/>
          <a:chOff x="0" y="0"/>
          <a:chExt cx="0" cy="0"/>
        </a:xfrm>
      </p:grpSpPr>
      <p:sp>
        <p:nvSpPr>
          <p:cNvPr id="22" name="Shape 22"/>
          <p:cNvSpPr/>
          <p:nvPr/>
        </p:nvSpPr>
        <p:spPr>
          <a:xfrm>
            <a:off x="508000" y="4876800"/>
            <a:ext cx="5676374" cy="0"/>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ln w="12700">
            <a:solidFill>
              <a:srgbClr val="444444">
                <a:alpha val="30000"/>
              </a:srgbClr>
            </a:solidFill>
            <a:miter lim="400000"/>
          </a:ln>
        </p:spPr>
        <p:txBody>
          <a:bodyPr lIns="0" tIns="0" rIns="0" bIns="0" anchor="ctr"/>
          <a:lstStyle/>
          <a:p>
            <a:pPr lvl="0" algn="l" defTabSz="457200">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1300">
                <a:solidFill>
                  <a:srgbClr val="000000"/>
                </a:solidFill>
                <a:latin typeface="Arial"/>
                <a:ea typeface="Arial"/>
                <a:cs typeface="Arial"/>
                <a:sym typeface="Arial"/>
              </a:defRPr>
            </a:pPr>
          </a:p>
        </p:txBody>
      </p:sp>
      <p:sp>
        <p:nvSpPr>
          <p:cNvPr id="23" name="Shape 23"/>
          <p:cNvSpPr/>
          <p:nvPr/>
        </p:nvSpPr>
        <p:spPr>
          <a:xfrm>
            <a:off x="508000" y="2768600"/>
            <a:ext cx="5676316" cy="0"/>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ln w="12700">
            <a:solidFill>
              <a:srgbClr val="444444">
                <a:alpha val="30000"/>
              </a:srgbClr>
            </a:solidFill>
            <a:miter lim="400000"/>
          </a:ln>
        </p:spPr>
        <p:txBody>
          <a:bodyPr lIns="0" tIns="0" rIns="0" bIns="0" anchor="ctr"/>
          <a:lstStyle/>
          <a:p>
            <a:pPr lvl="0" algn="l" defTabSz="457200">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1300">
                <a:solidFill>
                  <a:srgbClr val="000000"/>
                </a:solidFill>
                <a:latin typeface="Arial"/>
                <a:ea typeface="Arial"/>
                <a:cs typeface="Arial"/>
                <a:sym typeface="Arial"/>
              </a:defRPr>
            </a:pPr>
          </a:p>
        </p:txBody>
      </p:sp>
      <p:sp>
        <p:nvSpPr>
          <p:cNvPr id="24" name="Shape 24"/>
          <p:cNvSpPr/>
          <p:nvPr>
            <p:ph type="title"/>
          </p:nvPr>
        </p:nvSpPr>
        <p:spPr>
          <a:xfrm>
            <a:off x="508000" y="2806700"/>
            <a:ext cx="5676900" cy="2032000"/>
          </a:xfrm>
          <a:prstGeom prst="rect">
            <a:avLst/>
          </a:prstGeom>
        </p:spPr>
        <p:txBody>
          <a:bodyPr/>
          <a:lstStyle>
            <a:lvl1pPr algn="l">
              <a:defRPr sz="5600"/>
            </a:lvl1pPr>
          </a:lstStyle>
          <a:p>
            <a:pPr lvl="0">
              <a:defRPr sz="1800">
                <a:solidFill>
                  <a:srgbClr val="000000"/>
                </a:solidFill>
              </a:defRPr>
            </a:pPr>
            <a:r>
              <a:rPr sz="5600">
                <a:solidFill>
                  <a:srgbClr val="D93E2B"/>
                </a:solidFill>
              </a:rPr>
              <a:t>Title Text</a:t>
            </a:r>
          </a:p>
        </p:txBody>
      </p:sp>
      <p:sp>
        <p:nvSpPr>
          <p:cNvPr id="25" name="Shape 25"/>
          <p:cNvSpPr/>
          <p:nvPr>
            <p:ph type="body" idx="1"/>
          </p:nvPr>
        </p:nvSpPr>
        <p:spPr>
          <a:xfrm>
            <a:off x="508000" y="5029200"/>
            <a:ext cx="5676900" cy="4013200"/>
          </a:xfrm>
          <a:prstGeom prst="rect">
            <a:avLst/>
          </a:prstGeom>
        </p:spPr>
        <p:txBody>
          <a:bodyPr anchor="t"/>
          <a:lstStyle>
            <a:lvl1pPr marL="0" indent="0">
              <a:spcBef>
                <a:spcPts val="0"/>
              </a:spcBef>
              <a:buClrTx/>
              <a:buSzTx/>
              <a:buFontTx/>
              <a:buNone/>
              <a:defRPr sz="2400"/>
            </a:lvl1pPr>
            <a:lvl2pPr marL="0" indent="228600">
              <a:spcBef>
                <a:spcPts val="0"/>
              </a:spcBef>
              <a:buClrTx/>
              <a:buSzTx/>
              <a:buFontTx/>
              <a:buNone/>
              <a:defRPr sz="2400"/>
            </a:lvl2pPr>
            <a:lvl3pPr marL="0" indent="457200">
              <a:spcBef>
                <a:spcPts val="0"/>
              </a:spcBef>
              <a:buClrTx/>
              <a:buSzTx/>
              <a:buFontTx/>
              <a:buNone/>
              <a:defRPr sz="2400"/>
            </a:lvl3pPr>
            <a:lvl4pPr marL="0" indent="685800">
              <a:spcBef>
                <a:spcPts val="0"/>
              </a:spcBef>
              <a:buClrTx/>
              <a:buSzTx/>
              <a:buFontTx/>
              <a:buNone/>
              <a:defRPr sz="2400"/>
            </a:lvl4pPr>
            <a:lvl5pPr marL="0" indent="914400">
              <a:spcBef>
                <a:spcPts val="0"/>
              </a:spcBef>
              <a:buClrTx/>
              <a:buSzTx/>
              <a:buFontTx/>
              <a:buNone/>
              <a:defRPr sz="2400"/>
            </a:lvl5pPr>
          </a:lstStyle>
          <a:p>
            <a:pPr lvl="0">
              <a:defRPr sz="1800">
                <a:solidFill>
                  <a:srgbClr val="000000"/>
                </a:solidFill>
              </a:defRPr>
            </a:pPr>
            <a:r>
              <a:rPr sz="2400">
                <a:solidFill>
                  <a:srgbClr val="414141"/>
                </a:solidFill>
              </a:rPr>
              <a:t>Body Level One</a:t>
            </a:r>
            <a:endParaRPr sz="2400">
              <a:solidFill>
                <a:srgbClr val="414141"/>
              </a:solidFill>
            </a:endParaRPr>
          </a:p>
          <a:p>
            <a:pPr lvl="1">
              <a:defRPr sz="1800">
                <a:solidFill>
                  <a:srgbClr val="000000"/>
                </a:solidFill>
              </a:defRPr>
            </a:pPr>
            <a:r>
              <a:rPr sz="2400">
                <a:solidFill>
                  <a:srgbClr val="414141"/>
                </a:solidFill>
              </a:rPr>
              <a:t>Body Level Two</a:t>
            </a:r>
            <a:endParaRPr sz="2400">
              <a:solidFill>
                <a:srgbClr val="414141"/>
              </a:solidFill>
            </a:endParaRPr>
          </a:p>
          <a:p>
            <a:pPr lvl="2">
              <a:defRPr sz="1800">
                <a:solidFill>
                  <a:srgbClr val="000000"/>
                </a:solidFill>
              </a:defRPr>
            </a:pPr>
            <a:r>
              <a:rPr sz="2400">
                <a:solidFill>
                  <a:srgbClr val="414141"/>
                </a:solidFill>
              </a:rPr>
              <a:t>Body Level Three</a:t>
            </a:r>
            <a:endParaRPr sz="2400">
              <a:solidFill>
                <a:srgbClr val="414141"/>
              </a:solidFill>
            </a:endParaRPr>
          </a:p>
          <a:p>
            <a:pPr lvl="3">
              <a:defRPr sz="1800">
                <a:solidFill>
                  <a:srgbClr val="000000"/>
                </a:solidFill>
              </a:defRPr>
            </a:pPr>
            <a:r>
              <a:rPr sz="2400">
                <a:solidFill>
                  <a:srgbClr val="414141"/>
                </a:solidFill>
              </a:rPr>
              <a:t>Body Level Four</a:t>
            </a:r>
            <a:endParaRPr sz="2400">
              <a:solidFill>
                <a:srgbClr val="414141"/>
              </a:solidFill>
            </a:endParaRPr>
          </a:p>
          <a:p>
            <a:pPr lvl="4">
              <a:defRPr sz="1800">
                <a:solidFill>
                  <a:srgbClr val="000000"/>
                </a:solidFill>
              </a:defRPr>
            </a:pPr>
            <a:r>
              <a:rPr sz="2400">
                <a:solidFill>
                  <a:srgbClr val="414141"/>
                </a:solidFill>
              </a:rPr>
              <a:t>Body Level Five</a:t>
            </a:r>
          </a:p>
        </p:txBody>
      </p:sp>
    </p:spTree>
  </p:cSld>
  <p:clrMapOvr>
    <a:masterClrMapping/>
  </p:clrMapOvr>
  <p:transitio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type="tx" showMasterSp="1" showMasterPhAnim="1">
  <p:cSld name="Title - Top">
    <p:spTree>
      <p:nvGrpSpPr>
        <p:cNvPr id="1" name=""/>
        <p:cNvGrpSpPr/>
        <p:nvPr/>
      </p:nvGrpSpPr>
      <p:grpSpPr>
        <a:xfrm>
          <a:off x="0" y="0"/>
          <a:ext cx="0" cy="0"/>
          <a:chOff x="0" y="0"/>
          <a:chExt cx="0" cy="0"/>
        </a:xfrm>
      </p:grpSpPr>
      <p:sp>
        <p:nvSpPr>
          <p:cNvPr id="27" name="Shape 27"/>
          <p:cNvSpPr/>
          <p:nvPr>
            <p:ph type="title"/>
          </p:nvPr>
        </p:nvSpPr>
        <p:spPr>
          <a:prstGeom prst="rect">
            <a:avLst/>
          </a:prstGeom>
        </p:spPr>
        <p:txBody>
          <a:bodyPr/>
          <a:lstStyle/>
          <a:p>
            <a:pPr lvl="0">
              <a:defRPr sz="1800">
                <a:solidFill>
                  <a:srgbClr val="000000"/>
                </a:solidFill>
              </a:defRPr>
            </a:pPr>
            <a:r>
              <a:rPr sz="7000">
                <a:solidFill>
                  <a:srgbClr val="D93E2B"/>
                </a:solidFill>
              </a:rPr>
              <a:t>Title Text</a:t>
            </a:r>
          </a:p>
        </p:txBody>
      </p:sp>
    </p:spTree>
  </p:cSld>
  <p:clrMapOvr>
    <a:masterClrMapping/>
  </p:clrMapOvr>
  <p:transitio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type="tx" showMasterSp="1" showMasterPhAnim="1">
  <p:cSld name="Title &amp; Bullets">
    <p:spTree>
      <p:nvGrpSpPr>
        <p:cNvPr id="1" name=""/>
        <p:cNvGrpSpPr/>
        <p:nvPr/>
      </p:nvGrpSpPr>
      <p:grpSpPr>
        <a:xfrm>
          <a:off x="0" y="0"/>
          <a:ext cx="0" cy="0"/>
          <a:chOff x="0" y="0"/>
          <a:chExt cx="0" cy="0"/>
        </a:xfrm>
      </p:grpSpPr>
      <p:sp>
        <p:nvSpPr>
          <p:cNvPr id="29" name="Shape 29"/>
          <p:cNvSpPr/>
          <p:nvPr>
            <p:ph type="title"/>
          </p:nvPr>
        </p:nvSpPr>
        <p:spPr>
          <a:prstGeom prst="rect">
            <a:avLst/>
          </a:prstGeom>
        </p:spPr>
        <p:txBody>
          <a:bodyPr/>
          <a:lstStyle/>
          <a:p>
            <a:pPr lvl="0">
              <a:defRPr sz="1800">
                <a:solidFill>
                  <a:srgbClr val="000000"/>
                </a:solidFill>
              </a:defRPr>
            </a:pPr>
            <a:r>
              <a:rPr sz="7000">
                <a:solidFill>
                  <a:srgbClr val="D93E2B"/>
                </a:solidFill>
              </a:rPr>
              <a:t>Title Text</a:t>
            </a:r>
          </a:p>
        </p:txBody>
      </p:sp>
      <p:sp>
        <p:nvSpPr>
          <p:cNvPr id="30" name="Shape 30"/>
          <p:cNvSpPr/>
          <p:nvPr>
            <p:ph type="body" idx="1"/>
          </p:nvPr>
        </p:nvSpPr>
        <p:spPr>
          <a:prstGeom prst="rect">
            <a:avLst/>
          </a:prstGeom>
        </p:spPr>
        <p:txBody>
          <a:bodyPr/>
          <a:lstStyle/>
          <a:p>
            <a:pPr lvl="0">
              <a:defRPr sz="1800">
                <a:solidFill>
                  <a:srgbClr val="000000"/>
                </a:solidFill>
              </a:defRPr>
            </a:pPr>
            <a:r>
              <a:rPr sz="3600">
                <a:solidFill>
                  <a:srgbClr val="414141"/>
                </a:solidFill>
              </a:rPr>
              <a:t>Body Level One</a:t>
            </a:r>
            <a:endParaRPr sz="3600">
              <a:solidFill>
                <a:srgbClr val="414141"/>
              </a:solidFill>
            </a:endParaRPr>
          </a:p>
          <a:p>
            <a:pPr lvl="1">
              <a:defRPr sz="1800">
                <a:solidFill>
                  <a:srgbClr val="000000"/>
                </a:solidFill>
              </a:defRPr>
            </a:pPr>
            <a:r>
              <a:rPr sz="3600">
                <a:solidFill>
                  <a:srgbClr val="414141"/>
                </a:solidFill>
              </a:rPr>
              <a:t>Body Level Two</a:t>
            </a:r>
            <a:endParaRPr sz="3600">
              <a:solidFill>
                <a:srgbClr val="414141"/>
              </a:solidFill>
            </a:endParaRPr>
          </a:p>
          <a:p>
            <a:pPr lvl="2">
              <a:defRPr sz="1800">
                <a:solidFill>
                  <a:srgbClr val="000000"/>
                </a:solidFill>
              </a:defRPr>
            </a:pPr>
            <a:r>
              <a:rPr sz="3600">
                <a:solidFill>
                  <a:srgbClr val="414141"/>
                </a:solidFill>
              </a:rPr>
              <a:t>Body Level Three</a:t>
            </a:r>
            <a:endParaRPr sz="3600">
              <a:solidFill>
                <a:srgbClr val="414141"/>
              </a:solidFill>
            </a:endParaRPr>
          </a:p>
          <a:p>
            <a:pPr lvl="3">
              <a:defRPr sz="1800">
                <a:solidFill>
                  <a:srgbClr val="000000"/>
                </a:solidFill>
              </a:defRPr>
            </a:pPr>
            <a:r>
              <a:rPr sz="3600">
                <a:solidFill>
                  <a:srgbClr val="414141"/>
                </a:solidFill>
              </a:rPr>
              <a:t>Body Level Four</a:t>
            </a:r>
            <a:endParaRPr sz="3600">
              <a:solidFill>
                <a:srgbClr val="414141"/>
              </a:solidFill>
            </a:endParaRPr>
          </a:p>
          <a:p>
            <a:pPr lvl="4">
              <a:defRPr sz="1800">
                <a:solidFill>
                  <a:srgbClr val="000000"/>
                </a:solidFill>
              </a:defRPr>
            </a:pPr>
            <a:r>
              <a:rPr sz="3600">
                <a:solidFill>
                  <a:srgbClr val="414141"/>
                </a:solidFill>
              </a:rPr>
              <a:t>Body Level Five</a:t>
            </a:r>
          </a:p>
        </p:txBody>
      </p:sp>
    </p:spTree>
  </p:cSld>
  <p:clrMapOvr>
    <a:masterClrMapping/>
  </p:clrMapOvr>
  <p:transitio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type="tx" showMasterSp="1" showMasterPhAnim="1">
  <p:cSld name="Title, Bullets &amp; Photo">
    <p:spTree>
      <p:nvGrpSpPr>
        <p:cNvPr id="1" name=""/>
        <p:cNvGrpSpPr/>
        <p:nvPr/>
      </p:nvGrpSpPr>
      <p:grpSpPr>
        <a:xfrm>
          <a:off x="0" y="0"/>
          <a:ext cx="0" cy="0"/>
          <a:chOff x="0" y="0"/>
          <a:chExt cx="0" cy="0"/>
        </a:xfrm>
      </p:grpSpPr>
      <p:sp>
        <p:nvSpPr>
          <p:cNvPr id="32" name="Shape 32"/>
          <p:cNvSpPr/>
          <p:nvPr>
            <p:ph type="title"/>
          </p:nvPr>
        </p:nvSpPr>
        <p:spPr>
          <a:prstGeom prst="rect">
            <a:avLst/>
          </a:prstGeom>
        </p:spPr>
        <p:txBody>
          <a:bodyPr/>
          <a:lstStyle/>
          <a:p>
            <a:pPr lvl="0">
              <a:defRPr sz="1800">
                <a:solidFill>
                  <a:srgbClr val="000000"/>
                </a:solidFill>
              </a:defRPr>
            </a:pPr>
            <a:r>
              <a:rPr sz="7000">
                <a:solidFill>
                  <a:srgbClr val="D93E2B"/>
                </a:solidFill>
              </a:rPr>
              <a:t>Title Text</a:t>
            </a:r>
          </a:p>
        </p:txBody>
      </p:sp>
      <p:sp>
        <p:nvSpPr>
          <p:cNvPr id="33" name="Shape 33"/>
          <p:cNvSpPr/>
          <p:nvPr>
            <p:ph type="body" idx="1"/>
          </p:nvPr>
        </p:nvSpPr>
        <p:spPr>
          <a:xfrm>
            <a:off x="508000" y="2730500"/>
            <a:ext cx="5816600" cy="6350000"/>
          </a:xfrm>
          <a:prstGeom prst="rect">
            <a:avLst/>
          </a:prstGeom>
        </p:spPr>
        <p:txBody>
          <a:bodyPr/>
          <a:lstStyle>
            <a:lvl1pPr marL="393700" indent="-393700">
              <a:spcBef>
                <a:spcPts val="1800"/>
              </a:spcBef>
              <a:buSzPct val="65000"/>
              <a:defRPr sz="3000"/>
            </a:lvl1pPr>
            <a:lvl2pPr marL="787400" indent="-393700">
              <a:spcBef>
                <a:spcPts val="1800"/>
              </a:spcBef>
              <a:buSzPct val="65000"/>
              <a:defRPr sz="3000"/>
            </a:lvl2pPr>
            <a:lvl3pPr marL="1181100" indent="-393700">
              <a:spcBef>
                <a:spcPts val="1800"/>
              </a:spcBef>
              <a:buSzPct val="65000"/>
              <a:defRPr sz="3000"/>
            </a:lvl3pPr>
            <a:lvl4pPr marL="1574800" indent="-393700">
              <a:spcBef>
                <a:spcPts val="1800"/>
              </a:spcBef>
              <a:buSzPct val="65000"/>
              <a:defRPr sz="3000"/>
            </a:lvl4pPr>
            <a:lvl5pPr marL="1968500" indent="-393700">
              <a:spcBef>
                <a:spcPts val="1800"/>
              </a:spcBef>
              <a:buSzPct val="65000"/>
              <a:defRPr sz="3000"/>
            </a:lvl5pPr>
          </a:lstStyle>
          <a:p>
            <a:pPr lvl="0">
              <a:defRPr sz="1800">
                <a:solidFill>
                  <a:srgbClr val="000000"/>
                </a:solidFill>
              </a:defRPr>
            </a:pPr>
            <a:r>
              <a:rPr sz="3000">
                <a:solidFill>
                  <a:srgbClr val="414141"/>
                </a:solidFill>
              </a:rPr>
              <a:t>Body Level One</a:t>
            </a:r>
            <a:endParaRPr sz="3000">
              <a:solidFill>
                <a:srgbClr val="414141"/>
              </a:solidFill>
            </a:endParaRPr>
          </a:p>
          <a:p>
            <a:pPr lvl="1">
              <a:defRPr sz="1800">
                <a:solidFill>
                  <a:srgbClr val="000000"/>
                </a:solidFill>
              </a:defRPr>
            </a:pPr>
            <a:r>
              <a:rPr sz="3000">
                <a:solidFill>
                  <a:srgbClr val="414141"/>
                </a:solidFill>
              </a:rPr>
              <a:t>Body Level Two</a:t>
            </a:r>
            <a:endParaRPr sz="3000">
              <a:solidFill>
                <a:srgbClr val="414141"/>
              </a:solidFill>
            </a:endParaRPr>
          </a:p>
          <a:p>
            <a:pPr lvl="2">
              <a:defRPr sz="1800">
                <a:solidFill>
                  <a:srgbClr val="000000"/>
                </a:solidFill>
              </a:defRPr>
            </a:pPr>
            <a:r>
              <a:rPr sz="3000">
                <a:solidFill>
                  <a:srgbClr val="414141"/>
                </a:solidFill>
              </a:rPr>
              <a:t>Body Level Three</a:t>
            </a:r>
            <a:endParaRPr sz="3000">
              <a:solidFill>
                <a:srgbClr val="414141"/>
              </a:solidFill>
            </a:endParaRPr>
          </a:p>
          <a:p>
            <a:pPr lvl="3">
              <a:defRPr sz="1800">
                <a:solidFill>
                  <a:srgbClr val="000000"/>
                </a:solidFill>
              </a:defRPr>
            </a:pPr>
            <a:r>
              <a:rPr sz="3000">
                <a:solidFill>
                  <a:srgbClr val="414141"/>
                </a:solidFill>
              </a:rPr>
              <a:t>Body Level Four</a:t>
            </a:r>
            <a:endParaRPr sz="3000">
              <a:solidFill>
                <a:srgbClr val="414141"/>
              </a:solidFill>
            </a:endParaRPr>
          </a:p>
          <a:p>
            <a:pPr lvl="4">
              <a:defRPr sz="1800">
                <a:solidFill>
                  <a:srgbClr val="000000"/>
                </a:solidFill>
              </a:defRPr>
            </a:pPr>
            <a:r>
              <a:rPr sz="3000">
                <a:solidFill>
                  <a:srgbClr val="414141"/>
                </a:solidFill>
              </a:rPr>
              <a:t>Body Level Five</a:t>
            </a:r>
          </a:p>
        </p:txBody>
      </p:sp>
    </p:spTree>
  </p:cSld>
  <p:clrMapOvr>
    <a:masterClrMapping/>
  </p:clrMapOvr>
  <p:transitio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type="tx" showMasterSp="0" showMasterPhAnim="1">
  <p:cSld name="Bullets">
    <p:spTree>
      <p:nvGrpSpPr>
        <p:cNvPr id="1" name=""/>
        <p:cNvGrpSpPr/>
        <p:nvPr/>
      </p:nvGrpSpPr>
      <p:grpSpPr>
        <a:xfrm>
          <a:off x="0" y="0"/>
          <a:ext cx="0" cy="0"/>
          <a:chOff x="0" y="0"/>
          <a:chExt cx="0" cy="0"/>
        </a:xfrm>
      </p:grpSpPr>
      <p:sp>
        <p:nvSpPr>
          <p:cNvPr id="35" name="Shape 35"/>
          <p:cNvSpPr/>
          <p:nvPr>
            <p:ph type="body" idx="1"/>
          </p:nvPr>
        </p:nvSpPr>
        <p:spPr>
          <a:xfrm>
            <a:off x="508000" y="1270000"/>
            <a:ext cx="11988800" cy="7213600"/>
          </a:xfrm>
          <a:prstGeom prst="rect">
            <a:avLst/>
          </a:prstGeom>
        </p:spPr>
        <p:txBody>
          <a:bodyPr/>
          <a:lstStyle/>
          <a:p>
            <a:pPr lvl="0">
              <a:defRPr sz="1800">
                <a:solidFill>
                  <a:srgbClr val="000000"/>
                </a:solidFill>
              </a:defRPr>
            </a:pPr>
            <a:r>
              <a:rPr sz="3600">
                <a:solidFill>
                  <a:srgbClr val="414141"/>
                </a:solidFill>
              </a:rPr>
              <a:t>Body Level One</a:t>
            </a:r>
            <a:endParaRPr sz="3600">
              <a:solidFill>
                <a:srgbClr val="414141"/>
              </a:solidFill>
            </a:endParaRPr>
          </a:p>
          <a:p>
            <a:pPr lvl="1">
              <a:defRPr sz="1800">
                <a:solidFill>
                  <a:srgbClr val="000000"/>
                </a:solidFill>
              </a:defRPr>
            </a:pPr>
            <a:r>
              <a:rPr sz="3600">
                <a:solidFill>
                  <a:srgbClr val="414141"/>
                </a:solidFill>
              </a:rPr>
              <a:t>Body Level Two</a:t>
            </a:r>
            <a:endParaRPr sz="3600">
              <a:solidFill>
                <a:srgbClr val="414141"/>
              </a:solidFill>
            </a:endParaRPr>
          </a:p>
          <a:p>
            <a:pPr lvl="2">
              <a:defRPr sz="1800">
                <a:solidFill>
                  <a:srgbClr val="000000"/>
                </a:solidFill>
              </a:defRPr>
            </a:pPr>
            <a:r>
              <a:rPr sz="3600">
                <a:solidFill>
                  <a:srgbClr val="414141"/>
                </a:solidFill>
              </a:rPr>
              <a:t>Body Level Three</a:t>
            </a:r>
            <a:endParaRPr sz="3600">
              <a:solidFill>
                <a:srgbClr val="414141"/>
              </a:solidFill>
            </a:endParaRPr>
          </a:p>
          <a:p>
            <a:pPr lvl="3">
              <a:defRPr sz="1800">
                <a:solidFill>
                  <a:srgbClr val="000000"/>
                </a:solidFill>
              </a:defRPr>
            </a:pPr>
            <a:r>
              <a:rPr sz="3600">
                <a:solidFill>
                  <a:srgbClr val="414141"/>
                </a:solidFill>
              </a:rPr>
              <a:t>Body Level Four</a:t>
            </a:r>
            <a:endParaRPr sz="3600">
              <a:solidFill>
                <a:srgbClr val="414141"/>
              </a:solidFill>
            </a:endParaRPr>
          </a:p>
          <a:p>
            <a:pPr lvl="4">
              <a:defRPr sz="1800">
                <a:solidFill>
                  <a:srgbClr val="000000"/>
                </a:solidFill>
              </a:defRPr>
            </a:pPr>
            <a:r>
              <a:rPr sz="3600">
                <a:solidFill>
                  <a:srgbClr val="414141"/>
                </a:solidFill>
              </a:rPr>
              <a:t>Body Level Five</a:t>
            </a:r>
          </a:p>
        </p:txBody>
      </p:sp>
    </p:spTree>
  </p:cSld>
  <p:clrMapOvr>
    <a:masterClrMapping/>
  </p:clrMapOvr>
  <p:transitio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type="tx" showMasterSp="0" showMasterPhAnim="1">
  <p:cSld name="Photo - 3 Up">
    <p:spTree>
      <p:nvGrpSpPr>
        <p:cNvPr id="1" name=""/>
        <p:cNvGrpSpPr/>
        <p:nvPr/>
      </p:nvGrpSpPr>
      <p:grpSpPr>
        <a:xfrm>
          <a:off x="0" y="0"/>
          <a:ext cx="0" cy="0"/>
          <a:chOff x="0" y="0"/>
          <a:chExt cx="0" cy="0"/>
        </a:xfrm>
      </p:grpSpPr>
    </p:spTree>
  </p:cSld>
  <p:clrMapOvr>
    <a:masterClrMapping/>
  </p:clrMapOvr>
  <p:transition spd="med" advClick="1"/>
</p:sldLayout>
</file>

<file path=ppt/slideMasters/_rels/slideMaster1.xml.rels><?xml version="1.0" encoding="UTF-8" standalone="yes"?><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jpe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 name="Shape 2"/>
          <p:cNvSpPr/>
          <p:nvPr/>
        </p:nvSpPr>
        <p:spPr>
          <a:xfrm>
            <a:off x="508000" y="2171700"/>
            <a:ext cx="11997292" cy="0"/>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ln w="12700">
            <a:solidFill>
              <a:srgbClr val="444444">
                <a:alpha val="30000"/>
              </a:srgbClr>
            </a:solidFill>
            <a:miter lim="400000"/>
          </a:ln>
        </p:spPr>
        <p:txBody>
          <a:bodyPr lIns="0" tIns="0" rIns="0" bIns="0" anchor="ctr"/>
          <a:lstStyle/>
          <a:p>
            <a:pPr lvl="0" algn="l" defTabSz="457200">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1300">
                <a:solidFill>
                  <a:srgbClr val="000000"/>
                </a:solidFill>
                <a:latin typeface="Arial"/>
                <a:ea typeface="Arial"/>
                <a:cs typeface="Arial"/>
                <a:sym typeface="Arial"/>
              </a:defRPr>
            </a:pPr>
          </a:p>
        </p:txBody>
      </p:sp>
      <p:sp>
        <p:nvSpPr>
          <p:cNvPr id="3" name="Shape 3"/>
          <p:cNvSpPr/>
          <p:nvPr/>
        </p:nvSpPr>
        <p:spPr>
          <a:xfrm>
            <a:off x="508000" y="635000"/>
            <a:ext cx="11997292" cy="0"/>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ln w="12700">
            <a:solidFill>
              <a:srgbClr val="444444">
                <a:alpha val="30000"/>
              </a:srgbClr>
            </a:solidFill>
            <a:miter lim="400000"/>
          </a:ln>
        </p:spPr>
        <p:txBody>
          <a:bodyPr lIns="0" tIns="0" rIns="0" bIns="0" anchor="ctr"/>
          <a:lstStyle/>
          <a:p>
            <a:pPr lvl="0" algn="l" defTabSz="457200">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1300">
                <a:solidFill>
                  <a:srgbClr val="000000"/>
                </a:solidFill>
                <a:latin typeface="Arial"/>
                <a:ea typeface="Arial"/>
                <a:cs typeface="Arial"/>
                <a:sym typeface="Arial"/>
              </a:defRPr>
            </a:pPr>
          </a:p>
        </p:txBody>
      </p:sp>
      <p:sp>
        <p:nvSpPr>
          <p:cNvPr id="4" name="Shape 4"/>
          <p:cNvSpPr/>
          <p:nvPr>
            <p:ph type="title"/>
          </p:nvPr>
        </p:nvSpPr>
        <p:spPr>
          <a:xfrm>
            <a:off x="508000" y="800100"/>
            <a:ext cx="11988800" cy="1219200"/>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normAutofit fontScale="100000" lnSpcReduction="0"/>
          </a:bodyPr>
          <a:lstStyle/>
          <a:p>
            <a:pPr lvl="0">
              <a:defRPr sz="1800">
                <a:solidFill>
                  <a:srgbClr val="000000"/>
                </a:solidFill>
              </a:defRPr>
            </a:pPr>
            <a:r>
              <a:rPr sz="7000">
                <a:solidFill>
                  <a:srgbClr val="D93E2B"/>
                </a:solidFill>
              </a:rPr>
              <a:t>Title Text</a:t>
            </a:r>
          </a:p>
        </p:txBody>
      </p:sp>
      <p:sp>
        <p:nvSpPr>
          <p:cNvPr id="5" name="Shape 5"/>
          <p:cNvSpPr/>
          <p:nvPr>
            <p:ph type="body" idx="1"/>
          </p:nvPr>
        </p:nvSpPr>
        <p:spPr>
          <a:xfrm>
            <a:off x="508000" y="2628900"/>
            <a:ext cx="11988800" cy="6096000"/>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normAutofit fontScale="100000" lnSpcReduction="0"/>
          </a:bodyPr>
          <a:lstStyle/>
          <a:p>
            <a:pPr lvl="0">
              <a:defRPr sz="1800">
                <a:solidFill>
                  <a:srgbClr val="000000"/>
                </a:solidFill>
              </a:defRPr>
            </a:pPr>
            <a:r>
              <a:rPr sz="3600">
                <a:solidFill>
                  <a:srgbClr val="414141"/>
                </a:solidFill>
              </a:rPr>
              <a:t>Body Level One</a:t>
            </a:r>
            <a:endParaRPr sz="3600">
              <a:solidFill>
                <a:srgbClr val="414141"/>
              </a:solidFill>
            </a:endParaRPr>
          </a:p>
          <a:p>
            <a:pPr lvl="1">
              <a:defRPr sz="1800">
                <a:solidFill>
                  <a:srgbClr val="000000"/>
                </a:solidFill>
              </a:defRPr>
            </a:pPr>
            <a:r>
              <a:rPr sz="3600">
                <a:solidFill>
                  <a:srgbClr val="414141"/>
                </a:solidFill>
              </a:rPr>
              <a:t>Body Level Two</a:t>
            </a:r>
            <a:endParaRPr sz="3600">
              <a:solidFill>
                <a:srgbClr val="414141"/>
              </a:solidFill>
            </a:endParaRPr>
          </a:p>
          <a:p>
            <a:pPr lvl="2">
              <a:defRPr sz="1800">
                <a:solidFill>
                  <a:srgbClr val="000000"/>
                </a:solidFill>
              </a:defRPr>
            </a:pPr>
            <a:r>
              <a:rPr sz="3600">
                <a:solidFill>
                  <a:srgbClr val="414141"/>
                </a:solidFill>
              </a:rPr>
              <a:t>Body Level Three</a:t>
            </a:r>
            <a:endParaRPr sz="3600">
              <a:solidFill>
                <a:srgbClr val="414141"/>
              </a:solidFill>
            </a:endParaRPr>
          </a:p>
          <a:p>
            <a:pPr lvl="3">
              <a:defRPr sz="1800">
                <a:solidFill>
                  <a:srgbClr val="000000"/>
                </a:solidFill>
              </a:defRPr>
            </a:pPr>
            <a:r>
              <a:rPr sz="3600">
                <a:solidFill>
                  <a:srgbClr val="414141"/>
                </a:solidFill>
              </a:rPr>
              <a:t>Body Level Four</a:t>
            </a:r>
            <a:endParaRPr sz="3600">
              <a:solidFill>
                <a:srgbClr val="414141"/>
              </a:solidFill>
            </a:endParaRPr>
          </a:p>
          <a:p>
            <a:pPr lvl="4">
              <a:defRPr sz="1800">
                <a:solidFill>
                  <a:srgbClr val="000000"/>
                </a:solidFill>
              </a:defRPr>
            </a:pPr>
            <a:r>
              <a:rPr sz="3600">
                <a:solidFill>
                  <a:srgbClr val="414141"/>
                </a:solidFill>
              </a:rPr>
              <a:t>Body Level Five</a:t>
            </a:r>
          </a:p>
        </p:txBody>
      </p:sp>
    </p:spTree>
  </p:cSld>
  <p:clrMap bg1="lt1" tx1="dk1" bg2="lt2"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Lst>
  <p:transition spd="med" advClick="1"/>
  <p:txStyles>
    <p:titleStyle>
      <a:lvl1pPr algn="ctr" defTabSz="584200">
        <a:lnSpc>
          <a:spcPct val="90000"/>
        </a:lnSpc>
        <a:spcBef>
          <a:spcPts val="1600"/>
        </a:spcBef>
        <a:defRPr sz="7000">
          <a:solidFill>
            <a:srgbClr val="D93E2B"/>
          </a:solidFill>
          <a:latin typeface="+mn-lt"/>
          <a:ea typeface="+mn-ea"/>
          <a:cs typeface="+mn-cs"/>
          <a:sym typeface="Bodoni SvtyTwo ITC TT-Book"/>
        </a:defRPr>
      </a:lvl1pPr>
      <a:lvl2pPr indent="228600" algn="ctr" defTabSz="584200">
        <a:lnSpc>
          <a:spcPct val="90000"/>
        </a:lnSpc>
        <a:spcBef>
          <a:spcPts val="1600"/>
        </a:spcBef>
        <a:defRPr sz="7000">
          <a:solidFill>
            <a:srgbClr val="D93E2B"/>
          </a:solidFill>
          <a:latin typeface="+mn-lt"/>
          <a:ea typeface="+mn-ea"/>
          <a:cs typeface="+mn-cs"/>
          <a:sym typeface="Bodoni SvtyTwo ITC TT-Book"/>
        </a:defRPr>
      </a:lvl2pPr>
      <a:lvl3pPr indent="457200" algn="ctr" defTabSz="584200">
        <a:lnSpc>
          <a:spcPct val="90000"/>
        </a:lnSpc>
        <a:spcBef>
          <a:spcPts val="1600"/>
        </a:spcBef>
        <a:defRPr sz="7000">
          <a:solidFill>
            <a:srgbClr val="D93E2B"/>
          </a:solidFill>
          <a:latin typeface="+mn-lt"/>
          <a:ea typeface="+mn-ea"/>
          <a:cs typeface="+mn-cs"/>
          <a:sym typeface="Bodoni SvtyTwo ITC TT-Book"/>
        </a:defRPr>
      </a:lvl3pPr>
      <a:lvl4pPr indent="685800" algn="ctr" defTabSz="584200">
        <a:lnSpc>
          <a:spcPct val="90000"/>
        </a:lnSpc>
        <a:spcBef>
          <a:spcPts val="1600"/>
        </a:spcBef>
        <a:defRPr sz="7000">
          <a:solidFill>
            <a:srgbClr val="D93E2B"/>
          </a:solidFill>
          <a:latin typeface="+mn-lt"/>
          <a:ea typeface="+mn-ea"/>
          <a:cs typeface="+mn-cs"/>
          <a:sym typeface="Bodoni SvtyTwo ITC TT-Book"/>
        </a:defRPr>
      </a:lvl4pPr>
      <a:lvl5pPr indent="914400" algn="ctr" defTabSz="584200">
        <a:lnSpc>
          <a:spcPct val="90000"/>
        </a:lnSpc>
        <a:spcBef>
          <a:spcPts val="1600"/>
        </a:spcBef>
        <a:defRPr sz="7000">
          <a:solidFill>
            <a:srgbClr val="D93E2B"/>
          </a:solidFill>
          <a:latin typeface="+mn-lt"/>
          <a:ea typeface="+mn-ea"/>
          <a:cs typeface="+mn-cs"/>
          <a:sym typeface="Bodoni SvtyTwo ITC TT-Book"/>
        </a:defRPr>
      </a:lvl5pPr>
      <a:lvl6pPr indent="1143000" algn="ctr" defTabSz="584200">
        <a:lnSpc>
          <a:spcPct val="90000"/>
        </a:lnSpc>
        <a:spcBef>
          <a:spcPts val="1600"/>
        </a:spcBef>
        <a:defRPr sz="7000">
          <a:solidFill>
            <a:srgbClr val="D93E2B"/>
          </a:solidFill>
          <a:latin typeface="+mn-lt"/>
          <a:ea typeface="+mn-ea"/>
          <a:cs typeface="+mn-cs"/>
          <a:sym typeface="Bodoni SvtyTwo ITC TT-Book"/>
        </a:defRPr>
      </a:lvl6pPr>
      <a:lvl7pPr indent="1371600" algn="ctr" defTabSz="584200">
        <a:lnSpc>
          <a:spcPct val="90000"/>
        </a:lnSpc>
        <a:spcBef>
          <a:spcPts val="1600"/>
        </a:spcBef>
        <a:defRPr sz="7000">
          <a:solidFill>
            <a:srgbClr val="D93E2B"/>
          </a:solidFill>
          <a:latin typeface="+mn-lt"/>
          <a:ea typeface="+mn-ea"/>
          <a:cs typeface="+mn-cs"/>
          <a:sym typeface="Bodoni SvtyTwo ITC TT-Book"/>
        </a:defRPr>
      </a:lvl7pPr>
      <a:lvl8pPr indent="1600200" algn="ctr" defTabSz="584200">
        <a:lnSpc>
          <a:spcPct val="90000"/>
        </a:lnSpc>
        <a:spcBef>
          <a:spcPts val="1600"/>
        </a:spcBef>
        <a:defRPr sz="7000">
          <a:solidFill>
            <a:srgbClr val="D93E2B"/>
          </a:solidFill>
          <a:latin typeface="+mn-lt"/>
          <a:ea typeface="+mn-ea"/>
          <a:cs typeface="+mn-cs"/>
          <a:sym typeface="Bodoni SvtyTwo ITC TT-Book"/>
        </a:defRPr>
      </a:lvl8pPr>
      <a:lvl9pPr indent="1828800" algn="ctr" defTabSz="584200">
        <a:lnSpc>
          <a:spcPct val="90000"/>
        </a:lnSpc>
        <a:spcBef>
          <a:spcPts val="1600"/>
        </a:spcBef>
        <a:defRPr sz="7000">
          <a:solidFill>
            <a:srgbClr val="D93E2B"/>
          </a:solidFill>
          <a:latin typeface="+mn-lt"/>
          <a:ea typeface="+mn-ea"/>
          <a:cs typeface="+mn-cs"/>
          <a:sym typeface="Bodoni SvtyTwo ITC TT-Book"/>
        </a:defRPr>
      </a:lvl9pPr>
    </p:titleStyle>
    <p:bodyStyle>
      <a:lvl1pPr marL="469900" indent="-469900" defTabSz="584200">
        <a:spcBef>
          <a:spcPts val="2400"/>
        </a:spcBef>
        <a:buClr>
          <a:srgbClr val="929292"/>
        </a:buClr>
        <a:buSzPct val="60000"/>
        <a:buFont typeface="Zapf Dingbats"/>
        <a:buChar char="❖"/>
        <a:defRPr sz="3600">
          <a:solidFill>
            <a:srgbClr val="414141"/>
          </a:solidFill>
          <a:latin typeface="Palatino"/>
          <a:ea typeface="Palatino"/>
          <a:cs typeface="Palatino"/>
          <a:sym typeface="Palatino"/>
        </a:defRPr>
      </a:lvl1pPr>
      <a:lvl2pPr marL="939800" indent="-469900" defTabSz="584200">
        <a:spcBef>
          <a:spcPts val="2400"/>
        </a:spcBef>
        <a:buClr>
          <a:srgbClr val="929292"/>
        </a:buClr>
        <a:buSzPct val="60000"/>
        <a:buFont typeface="Zapf Dingbats"/>
        <a:buChar char="❖"/>
        <a:defRPr sz="3600">
          <a:solidFill>
            <a:srgbClr val="414141"/>
          </a:solidFill>
          <a:latin typeface="Palatino"/>
          <a:ea typeface="Palatino"/>
          <a:cs typeface="Palatino"/>
          <a:sym typeface="Palatino"/>
        </a:defRPr>
      </a:lvl2pPr>
      <a:lvl3pPr marL="1409700" indent="-469900" defTabSz="584200">
        <a:spcBef>
          <a:spcPts val="2400"/>
        </a:spcBef>
        <a:buClr>
          <a:srgbClr val="929292"/>
        </a:buClr>
        <a:buSzPct val="60000"/>
        <a:buFont typeface="Zapf Dingbats"/>
        <a:buChar char="❖"/>
        <a:defRPr sz="3600">
          <a:solidFill>
            <a:srgbClr val="414141"/>
          </a:solidFill>
          <a:latin typeface="Palatino"/>
          <a:ea typeface="Palatino"/>
          <a:cs typeface="Palatino"/>
          <a:sym typeface="Palatino"/>
        </a:defRPr>
      </a:lvl3pPr>
      <a:lvl4pPr marL="1879600" indent="-469900" defTabSz="584200">
        <a:spcBef>
          <a:spcPts val="2400"/>
        </a:spcBef>
        <a:buClr>
          <a:srgbClr val="929292"/>
        </a:buClr>
        <a:buSzPct val="60000"/>
        <a:buFont typeface="Zapf Dingbats"/>
        <a:buChar char="❖"/>
        <a:defRPr sz="3600">
          <a:solidFill>
            <a:srgbClr val="414141"/>
          </a:solidFill>
          <a:latin typeface="Palatino"/>
          <a:ea typeface="Palatino"/>
          <a:cs typeface="Palatino"/>
          <a:sym typeface="Palatino"/>
        </a:defRPr>
      </a:lvl4pPr>
      <a:lvl5pPr marL="2349500" indent="-469900" defTabSz="584200">
        <a:spcBef>
          <a:spcPts val="2400"/>
        </a:spcBef>
        <a:buClr>
          <a:srgbClr val="929292"/>
        </a:buClr>
        <a:buSzPct val="60000"/>
        <a:buFont typeface="Zapf Dingbats"/>
        <a:buChar char="❖"/>
        <a:defRPr sz="3600">
          <a:solidFill>
            <a:srgbClr val="414141"/>
          </a:solidFill>
          <a:latin typeface="Palatino"/>
          <a:ea typeface="Palatino"/>
          <a:cs typeface="Palatino"/>
          <a:sym typeface="Palatino"/>
        </a:defRPr>
      </a:lvl5pPr>
      <a:lvl6pPr marL="2819400" indent="-469900" defTabSz="584200">
        <a:spcBef>
          <a:spcPts val="2400"/>
        </a:spcBef>
        <a:buClr>
          <a:srgbClr val="929292"/>
        </a:buClr>
        <a:buSzPct val="60000"/>
        <a:buFont typeface="Zapf Dingbats"/>
        <a:buChar char="❖"/>
        <a:defRPr sz="3600">
          <a:solidFill>
            <a:srgbClr val="414141"/>
          </a:solidFill>
          <a:latin typeface="Palatino"/>
          <a:ea typeface="Palatino"/>
          <a:cs typeface="Palatino"/>
          <a:sym typeface="Palatino"/>
        </a:defRPr>
      </a:lvl6pPr>
      <a:lvl7pPr marL="3289300" indent="-469900" defTabSz="584200">
        <a:spcBef>
          <a:spcPts val="2400"/>
        </a:spcBef>
        <a:buClr>
          <a:srgbClr val="929292"/>
        </a:buClr>
        <a:buSzPct val="60000"/>
        <a:buFont typeface="Zapf Dingbats"/>
        <a:buChar char="❖"/>
        <a:defRPr sz="3600">
          <a:solidFill>
            <a:srgbClr val="414141"/>
          </a:solidFill>
          <a:latin typeface="Palatino"/>
          <a:ea typeface="Palatino"/>
          <a:cs typeface="Palatino"/>
          <a:sym typeface="Palatino"/>
        </a:defRPr>
      </a:lvl7pPr>
      <a:lvl8pPr marL="3759200" indent="-469900" defTabSz="584200">
        <a:spcBef>
          <a:spcPts val="2400"/>
        </a:spcBef>
        <a:buClr>
          <a:srgbClr val="929292"/>
        </a:buClr>
        <a:buSzPct val="60000"/>
        <a:buFont typeface="Zapf Dingbats"/>
        <a:buChar char="❖"/>
        <a:defRPr sz="3600">
          <a:solidFill>
            <a:srgbClr val="414141"/>
          </a:solidFill>
          <a:latin typeface="Palatino"/>
          <a:ea typeface="Palatino"/>
          <a:cs typeface="Palatino"/>
          <a:sym typeface="Palatino"/>
        </a:defRPr>
      </a:lvl8pPr>
      <a:lvl9pPr marL="4229100" indent="-469900" defTabSz="584200">
        <a:spcBef>
          <a:spcPts val="2400"/>
        </a:spcBef>
        <a:buClr>
          <a:srgbClr val="929292"/>
        </a:buClr>
        <a:buSzPct val="60000"/>
        <a:buFont typeface="Zapf Dingbats"/>
        <a:buChar char="❖"/>
        <a:defRPr sz="3600">
          <a:solidFill>
            <a:srgbClr val="414141"/>
          </a:solidFill>
          <a:latin typeface="Palatino"/>
          <a:ea typeface="Palatino"/>
          <a:cs typeface="Palatino"/>
          <a:sym typeface="Palatino"/>
        </a:defRPr>
      </a:lvl9pPr>
    </p:bodyStyle>
    <p:otherStyle>
      <a:lvl1pPr algn="ctr" defTabSz="584200">
        <a:defRPr>
          <a:solidFill>
            <a:schemeClr val="tx1"/>
          </a:solidFill>
          <a:latin typeface="+mn-lt"/>
          <a:ea typeface="+mn-ea"/>
          <a:cs typeface="+mn-cs"/>
          <a:sym typeface="Palatino"/>
        </a:defRPr>
      </a:lvl1pPr>
      <a:lvl2pPr indent="228600" algn="ctr" defTabSz="584200">
        <a:defRPr>
          <a:solidFill>
            <a:schemeClr val="tx1"/>
          </a:solidFill>
          <a:latin typeface="+mn-lt"/>
          <a:ea typeface="+mn-ea"/>
          <a:cs typeface="+mn-cs"/>
          <a:sym typeface="Palatino"/>
        </a:defRPr>
      </a:lvl2pPr>
      <a:lvl3pPr indent="457200" algn="ctr" defTabSz="584200">
        <a:defRPr>
          <a:solidFill>
            <a:schemeClr val="tx1"/>
          </a:solidFill>
          <a:latin typeface="+mn-lt"/>
          <a:ea typeface="+mn-ea"/>
          <a:cs typeface="+mn-cs"/>
          <a:sym typeface="Palatino"/>
        </a:defRPr>
      </a:lvl3pPr>
      <a:lvl4pPr indent="685800" algn="ctr" defTabSz="584200">
        <a:defRPr>
          <a:solidFill>
            <a:schemeClr val="tx1"/>
          </a:solidFill>
          <a:latin typeface="+mn-lt"/>
          <a:ea typeface="+mn-ea"/>
          <a:cs typeface="+mn-cs"/>
          <a:sym typeface="Palatino"/>
        </a:defRPr>
      </a:lvl4pPr>
      <a:lvl5pPr indent="914400" algn="ctr" defTabSz="584200">
        <a:defRPr>
          <a:solidFill>
            <a:schemeClr val="tx1"/>
          </a:solidFill>
          <a:latin typeface="+mn-lt"/>
          <a:ea typeface="+mn-ea"/>
          <a:cs typeface="+mn-cs"/>
          <a:sym typeface="Palatino"/>
        </a:defRPr>
      </a:lvl5pPr>
      <a:lvl6pPr indent="1143000" algn="ctr" defTabSz="584200">
        <a:defRPr>
          <a:solidFill>
            <a:schemeClr val="tx1"/>
          </a:solidFill>
          <a:latin typeface="+mn-lt"/>
          <a:ea typeface="+mn-ea"/>
          <a:cs typeface="+mn-cs"/>
          <a:sym typeface="Palatino"/>
        </a:defRPr>
      </a:lvl6pPr>
      <a:lvl7pPr indent="1371600" algn="ctr" defTabSz="584200">
        <a:defRPr>
          <a:solidFill>
            <a:schemeClr val="tx1"/>
          </a:solidFill>
          <a:latin typeface="+mn-lt"/>
          <a:ea typeface="+mn-ea"/>
          <a:cs typeface="+mn-cs"/>
          <a:sym typeface="Palatino"/>
        </a:defRPr>
      </a:lvl7pPr>
      <a:lvl8pPr indent="1600200" algn="ctr" defTabSz="584200">
        <a:defRPr>
          <a:solidFill>
            <a:schemeClr val="tx1"/>
          </a:solidFill>
          <a:latin typeface="+mn-lt"/>
          <a:ea typeface="+mn-ea"/>
          <a:cs typeface="+mn-cs"/>
          <a:sym typeface="Palatino"/>
        </a:defRPr>
      </a:lvl8pPr>
      <a:lvl9pPr indent="1828800" algn="ctr" defTabSz="584200">
        <a:defRPr>
          <a:solidFill>
            <a:schemeClr val="tx1"/>
          </a:solidFill>
          <a:latin typeface="+mn-lt"/>
          <a:ea typeface="+mn-ea"/>
          <a:cs typeface="+mn-cs"/>
          <a:sym typeface="Palatino"/>
        </a:defRPr>
      </a:lvl9pPr>
    </p:otherStyle>
  </p:txStyles>
</p:sldMaster>
</file>

<file path=ppt/slides/_rels/slide1.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2.png"/><Relationship Id="rId4" Type="http://schemas.openxmlformats.org/officeDocument/2006/relationships/image" Target="../media/image3.png"/></Relationships>

</file>

<file path=ppt/slides/_rels/slide10.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png"/><Relationship Id="rId3" Type="http://schemas.openxmlformats.org/officeDocument/2006/relationships/image" Target="../media/image8.png"/></Relationships>

</file>

<file path=ppt/slides/_rels/slide11.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png"/><Relationship Id="rId3" Type="http://schemas.openxmlformats.org/officeDocument/2006/relationships/image" Target="../media/image9.png"/></Relationships>

</file>

<file path=ppt/slides/_rels/slide12.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12.png"/><Relationship Id="rId6" Type="http://schemas.openxmlformats.org/officeDocument/2006/relationships/image" Target="../media/image13.png"/><Relationship Id="rId7" Type="http://schemas.openxmlformats.org/officeDocument/2006/relationships/image" Target="../media/image14.png"/></Relationships>

</file>

<file path=ppt/slides/_rels/slide13.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s>

</file>

<file path=ppt/slides/_rels/slide14.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17.png"/><Relationship Id="rId6" Type="http://schemas.openxmlformats.org/officeDocument/2006/relationships/image" Target="../media/image18.png"/></Relationships>

</file>

<file path=ppt/slides/_rels/slide15.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21.png"/><Relationship Id="rId6" Type="http://schemas.openxmlformats.org/officeDocument/2006/relationships/image" Target="../media/image22.png"/><Relationship Id="rId7" Type="http://schemas.openxmlformats.org/officeDocument/2006/relationships/image" Target="../media/image23.png"/></Relationships>

</file>

<file path=ppt/slides/_rels/slide16.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24.png"/><Relationship Id="rId4" Type="http://schemas.openxmlformats.org/officeDocument/2006/relationships/image" Target="../media/image25.png"/><Relationship Id="rId5" Type="http://schemas.openxmlformats.org/officeDocument/2006/relationships/image" Target="../media/image26.png"/><Relationship Id="rId6" Type="http://schemas.openxmlformats.org/officeDocument/2006/relationships/image" Target="../media/image27.png"/><Relationship Id="rId7" Type="http://schemas.openxmlformats.org/officeDocument/2006/relationships/image" Target="../media/image28.png"/></Relationships>

</file>

<file path=ppt/slides/_rels/slide17.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image" Target="../media/image29.png"/><Relationship Id="rId4" Type="http://schemas.openxmlformats.org/officeDocument/2006/relationships/image" Target="../media/image30.png"/><Relationship Id="rId5" Type="http://schemas.openxmlformats.org/officeDocument/2006/relationships/image" Target="../media/image31.png"/><Relationship Id="rId6" Type="http://schemas.openxmlformats.org/officeDocument/2006/relationships/image" Target="../media/image32.png"/><Relationship Id="rId7" Type="http://schemas.openxmlformats.org/officeDocument/2006/relationships/image" Target="../media/image33.png"/><Relationship Id="rId8" Type="http://schemas.openxmlformats.org/officeDocument/2006/relationships/image" Target="../media/image34.png"/></Relationships>

</file>

<file path=ppt/slides/_rels/slide18.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 Id="rId3" Type="http://schemas.openxmlformats.org/officeDocument/2006/relationships/image" Target="../media/image35.png"/><Relationship Id="rId4" Type="http://schemas.openxmlformats.org/officeDocument/2006/relationships/image" Target="../media/image36.png"/><Relationship Id="rId5" Type="http://schemas.openxmlformats.org/officeDocument/2006/relationships/image" Target="../media/image37.png"/><Relationship Id="rId6" Type="http://schemas.openxmlformats.org/officeDocument/2006/relationships/image" Target="../media/image38.png"/><Relationship Id="rId7" Type="http://schemas.openxmlformats.org/officeDocument/2006/relationships/image" Target="../media/image39.png"/><Relationship Id="rId8" Type="http://schemas.openxmlformats.org/officeDocument/2006/relationships/image" Target="../media/image40.png"/><Relationship Id="rId9" Type="http://schemas.openxmlformats.org/officeDocument/2006/relationships/image" Target="../media/image41.png"/><Relationship Id="rId10" Type="http://schemas.openxmlformats.org/officeDocument/2006/relationships/image" Target="../media/image42.png"/></Relationships>

</file>

<file path=ppt/slides/_rels/slide19.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image" Target="../media/image45.png"/><Relationship Id="rId6" Type="http://schemas.openxmlformats.org/officeDocument/2006/relationships/image" Target="../media/image46.png"/><Relationship Id="rId7" Type="http://schemas.openxmlformats.org/officeDocument/2006/relationships/image" Target="../media/image47.png"/><Relationship Id="rId8" Type="http://schemas.openxmlformats.org/officeDocument/2006/relationships/image" Target="../media/image48.png"/><Relationship Id="rId9" Type="http://schemas.openxmlformats.org/officeDocument/2006/relationships/image" Target="../media/image49.png"/><Relationship Id="rId10" Type="http://schemas.openxmlformats.org/officeDocument/2006/relationships/image" Target="../media/image50.png"/><Relationship Id="rId11" Type="http://schemas.openxmlformats.org/officeDocument/2006/relationships/image" Target="../media/image51.png"/><Relationship Id="rId12" Type="http://schemas.openxmlformats.org/officeDocument/2006/relationships/image" Target="../media/image52.png"/></Relationships>

</file>

<file path=ppt/slides/_rels/slide2.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 Id="rId3" Type="http://schemas.openxmlformats.org/officeDocument/2006/relationships/image" Target="../media/image2.jpeg"/></Relationships>

</file>

<file path=ppt/slides/_rels/slide20.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image" Target="../media/image55.png"/><Relationship Id="rId6" Type="http://schemas.openxmlformats.org/officeDocument/2006/relationships/image" Target="../media/image56.png"/><Relationship Id="rId7" Type="http://schemas.openxmlformats.org/officeDocument/2006/relationships/image" Target="../media/image57.png"/><Relationship Id="rId8" Type="http://schemas.openxmlformats.org/officeDocument/2006/relationships/image" Target="../media/image58.png"/><Relationship Id="rId9" Type="http://schemas.openxmlformats.org/officeDocument/2006/relationships/image" Target="../media/image59.png"/><Relationship Id="rId10" Type="http://schemas.openxmlformats.org/officeDocument/2006/relationships/image" Target="../media/image60.png"/><Relationship Id="rId11" Type="http://schemas.openxmlformats.org/officeDocument/2006/relationships/image" Target="../media/image61.png"/><Relationship Id="rId12" Type="http://schemas.openxmlformats.org/officeDocument/2006/relationships/image" Target="../media/image62.png"/><Relationship Id="rId13" Type="http://schemas.openxmlformats.org/officeDocument/2006/relationships/image" Target="../media/image52.png"/></Relationships>

</file>

<file path=ppt/slides/_rels/slide21.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image" Target="../media/image65.png"/><Relationship Id="rId6" Type="http://schemas.openxmlformats.org/officeDocument/2006/relationships/image" Target="../media/image66.png"/><Relationship Id="rId7" Type="http://schemas.openxmlformats.org/officeDocument/2006/relationships/image" Target="../media/image67.png"/><Relationship Id="rId8" Type="http://schemas.openxmlformats.org/officeDocument/2006/relationships/image" Target="../media/image68.png"/><Relationship Id="rId9" Type="http://schemas.openxmlformats.org/officeDocument/2006/relationships/image" Target="../media/image69.png"/><Relationship Id="rId10" Type="http://schemas.openxmlformats.org/officeDocument/2006/relationships/image" Target="../media/image70.png"/><Relationship Id="rId11" Type="http://schemas.openxmlformats.org/officeDocument/2006/relationships/image" Target="../media/image71.png"/><Relationship Id="rId12" Type="http://schemas.openxmlformats.org/officeDocument/2006/relationships/image" Target="../media/image72.png"/><Relationship Id="rId13" Type="http://schemas.openxmlformats.org/officeDocument/2006/relationships/image" Target="../media/image73.png"/></Relationships>

</file>

<file path=ppt/slides/_rels/slide22.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 Id="rId3" Type="http://schemas.openxmlformats.org/officeDocument/2006/relationships/image" Target="../media/image74.png"/><Relationship Id="rId4" Type="http://schemas.openxmlformats.org/officeDocument/2006/relationships/image" Target="../media/image75.png"/><Relationship Id="rId5" Type="http://schemas.openxmlformats.org/officeDocument/2006/relationships/image" Target="../media/image76.png"/><Relationship Id="rId6" Type="http://schemas.openxmlformats.org/officeDocument/2006/relationships/image" Target="../media/image77.png"/><Relationship Id="rId7" Type="http://schemas.openxmlformats.org/officeDocument/2006/relationships/image" Target="../media/image78.png"/><Relationship Id="rId8" Type="http://schemas.openxmlformats.org/officeDocument/2006/relationships/image" Target="../media/image79.png"/><Relationship Id="rId9" Type="http://schemas.openxmlformats.org/officeDocument/2006/relationships/image" Target="../media/image80.png"/><Relationship Id="rId10" Type="http://schemas.openxmlformats.org/officeDocument/2006/relationships/image" Target="../media/image81.png"/><Relationship Id="rId11" Type="http://schemas.openxmlformats.org/officeDocument/2006/relationships/image" Target="../media/image82.png"/><Relationship Id="rId12" Type="http://schemas.openxmlformats.org/officeDocument/2006/relationships/image" Target="../media/image83.png"/><Relationship Id="rId13" Type="http://schemas.openxmlformats.org/officeDocument/2006/relationships/image" Target="../media/image84.png"/><Relationship Id="rId14" Type="http://schemas.openxmlformats.org/officeDocument/2006/relationships/image" Target="../media/image85.png"/></Relationships>

</file>

<file path=ppt/slides/_rels/slide23.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 Id="rId3" Type="http://schemas.openxmlformats.org/officeDocument/2006/relationships/image" Target="../media/image86.png"/><Relationship Id="rId4" Type="http://schemas.openxmlformats.org/officeDocument/2006/relationships/image" Target="../media/image87.png"/><Relationship Id="rId5" Type="http://schemas.openxmlformats.org/officeDocument/2006/relationships/image" Target="../media/image88.png"/><Relationship Id="rId6" Type="http://schemas.openxmlformats.org/officeDocument/2006/relationships/image" Target="../media/image89.png"/><Relationship Id="rId7" Type="http://schemas.openxmlformats.org/officeDocument/2006/relationships/image" Target="../media/image90.png"/><Relationship Id="rId8" Type="http://schemas.openxmlformats.org/officeDocument/2006/relationships/image" Target="../media/image91.png"/><Relationship Id="rId9" Type="http://schemas.openxmlformats.org/officeDocument/2006/relationships/image" Target="../media/image92.png"/><Relationship Id="rId10" Type="http://schemas.openxmlformats.org/officeDocument/2006/relationships/image" Target="../media/image93.png"/><Relationship Id="rId11" Type="http://schemas.openxmlformats.org/officeDocument/2006/relationships/image" Target="../media/image94.png"/><Relationship Id="rId12" Type="http://schemas.openxmlformats.org/officeDocument/2006/relationships/image" Target="../media/image95.png"/><Relationship Id="rId13" Type="http://schemas.openxmlformats.org/officeDocument/2006/relationships/image" Target="../media/image96.png"/><Relationship Id="rId14" Type="http://schemas.openxmlformats.org/officeDocument/2006/relationships/image" Target="../media/image97.png"/><Relationship Id="rId15" Type="http://schemas.openxmlformats.org/officeDocument/2006/relationships/image" Target="../media/image98.png"/><Relationship Id="rId16" Type="http://schemas.openxmlformats.org/officeDocument/2006/relationships/video" Target="../media/media1.gif"/><Relationship Id="rId17" Type="http://schemas.microsoft.com/office/2007/relationships/media" Target="../media/media1.gif"/><Relationship Id="rId18" Type="http://schemas.openxmlformats.org/officeDocument/2006/relationships/image" Target="../media/image99.png"/></Relationships>

</file>

<file path=ppt/slides/_rels/slide24.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 Id="rId3" Type="http://schemas.openxmlformats.org/officeDocument/2006/relationships/image" Target="../media/image100.png"/><Relationship Id="rId4" Type="http://schemas.openxmlformats.org/officeDocument/2006/relationships/image" Target="../media/image52.png"/></Relationships>

</file>

<file path=ppt/slides/_rels/slide25.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 Id="rId3" Type="http://schemas.openxmlformats.org/officeDocument/2006/relationships/image" Target="../media/image101.png"/><Relationship Id="rId4" Type="http://schemas.openxmlformats.org/officeDocument/2006/relationships/image" Target="../media/image52.png"/></Relationships>

</file>

<file path=ppt/slides/_rels/slide26.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 Id="rId3" Type="http://schemas.openxmlformats.org/officeDocument/2006/relationships/image" Target="../media/image102.png"/><Relationship Id="rId4" Type="http://schemas.openxmlformats.org/officeDocument/2006/relationships/image" Target="../media/image52.png"/></Relationships>

</file>

<file path=ppt/slides/_rels/slide27.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 Id="rId3" Type="http://schemas.openxmlformats.org/officeDocument/2006/relationships/image" Target="../media/image103.png"/><Relationship Id="rId4" Type="http://schemas.openxmlformats.org/officeDocument/2006/relationships/image" Target="../media/image104.png"/></Relationships>

</file>

<file path=ppt/slides/_rels/slide28.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03.png"/><Relationship Id="rId3" Type="http://schemas.openxmlformats.org/officeDocument/2006/relationships/image" Target="../media/image105.png"/><Relationship Id="rId4" Type="http://schemas.openxmlformats.org/officeDocument/2006/relationships/image" Target="../media/image106.png"/><Relationship Id="rId5" Type="http://schemas.openxmlformats.org/officeDocument/2006/relationships/image" Target="../media/image107.png"/></Relationships>

</file>

<file path=ppt/slides/_rels/slide29.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 Id="rId3" Type="http://schemas.openxmlformats.org/officeDocument/2006/relationships/image" Target="../media/image10.png"/><Relationship Id="rId4" Type="http://schemas.openxmlformats.org/officeDocument/2006/relationships/image" Target="../media/image108.png"/></Relationships>

</file>

<file path=ppt/slides/_rels/slide3.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 Id="rId3" Type="http://schemas.openxmlformats.org/officeDocument/2006/relationships/hyperlink" Target="mailto:sethsec@gmail.com" TargetMode="External"/><Relationship Id="rId4" Type="http://schemas.openxmlformats.org/officeDocument/2006/relationships/image" Target="../media/image4.png"/><Relationship Id="rId5" Type="http://schemas.openxmlformats.org/officeDocument/2006/relationships/image" Target="../media/image2.jpeg"/></Relationships>

</file>

<file path=ppt/slides/_rels/slide30.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7.xml"/><Relationship Id="rId3" Type="http://schemas.openxmlformats.org/officeDocument/2006/relationships/image" Target="../media/image109.png"/><Relationship Id="rId4" Type="http://schemas.openxmlformats.org/officeDocument/2006/relationships/image" Target="../media/image110.png"/></Relationships>

</file>

<file path=ppt/slides/_rels/slide31.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11.png"/><Relationship Id="rId3" Type="http://schemas.openxmlformats.org/officeDocument/2006/relationships/image" Target="../media/image112.png"/></Relationships>

</file>

<file path=ppt/slides/_rels/slide32.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8.xml"/></Relationships>

</file>

<file path=ppt/slides/_rels/slide34.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9.xml"/></Relationships>

</file>

<file path=ppt/slides/_rels/slide35.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0.xml"/></Relationships>

</file>

<file path=ppt/slides/_rels/slide36.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1.xml"/><Relationship Id="rId3" Type="http://schemas.openxmlformats.org/officeDocument/2006/relationships/hyperlink" Target="http://gursevkalra.blogspot.com/2013/08/bypassing-same-origin-policy-with-flash.html" TargetMode="External"/><Relationship Id="rId4" Type="http://schemas.openxmlformats.org/officeDocument/2006/relationships/image" Target="../media/image3.jpeg"/><Relationship Id="rId5" Type="http://schemas.openxmlformats.org/officeDocument/2006/relationships/image" Target="../media/image113.png"/></Relationships>

</file>

<file path=ppt/slides/_rels/slide37.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2.xml"/><Relationship Id="rId3" Type="http://schemas.openxmlformats.org/officeDocument/2006/relationships/image" Target="../media/image114.png"/></Relationships>

</file>

<file path=ppt/slides/_rels/slide38.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3.xml"/></Relationships>

</file>

<file path=ppt/slides/_rels/slide39.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4.xml"/><Relationship Id="rId3" Type="http://schemas.openxmlformats.org/officeDocument/2006/relationships/image" Target="../media/image115.png"/><Relationship Id="rId4" Type="http://schemas.openxmlformats.org/officeDocument/2006/relationships/image" Target="../media/image116.png"/><Relationship Id="rId5" Type="http://schemas.openxmlformats.org/officeDocument/2006/relationships/image" Target="../media/image117.png"/><Relationship Id="rId6" Type="http://schemas.openxmlformats.org/officeDocument/2006/relationships/image" Target="../media/image118.png"/><Relationship Id="rId7" Type="http://schemas.openxmlformats.org/officeDocument/2006/relationships/image" Target="../media/image119.png"/><Relationship Id="rId8" Type="http://schemas.openxmlformats.org/officeDocument/2006/relationships/image" Target="../media/image120.png"/><Relationship Id="rId9" Type="http://schemas.openxmlformats.org/officeDocument/2006/relationships/image" Target="../media/image121.png"/><Relationship Id="rId10" Type="http://schemas.openxmlformats.org/officeDocument/2006/relationships/image" Target="../media/image122.png"/><Relationship Id="rId11" Type="http://schemas.openxmlformats.org/officeDocument/2006/relationships/image" Target="../media/image123.png"/><Relationship Id="rId12" Type="http://schemas.openxmlformats.org/officeDocument/2006/relationships/image" Target="../media/image124.png"/><Relationship Id="rId13" Type="http://schemas.openxmlformats.org/officeDocument/2006/relationships/image" Target="../media/image125.png"/><Relationship Id="rId14" Type="http://schemas.openxmlformats.org/officeDocument/2006/relationships/image" Target="../media/image126.png"/></Relationships>

</file>

<file path=ppt/slides/_rels/slide4.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s>

</file>

<file path=ppt/slides/_rels/slide40.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5.xml"/><Relationship Id="rId3" Type="http://schemas.openxmlformats.org/officeDocument/2006/relationships/image" Target="../media/image127.png"/><Relationship Id="rId4" Type="http://schemas.openxmlformats.org/officeDocument/2006/relationships/image" Target="../media/image117.png"/><Relationship Id="rId5" Type="http://schemas.openxmlformats.org/officeDocument/2006/relationships/image" Target="../media/image128.png"/><Relationship Id="rId6" Type="http://schemas.openxmlformats.org/officeDocument/2006/relationships/image" Target="../media/image129.png"/></Relationships>

</file>

<file path=ppt/slides/_rels/slide41.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6.xml"/><Relationship Id="rId3" Type="http://schemas.openxmlformats.org/officeDocument/2006/relationships/image" Target="../media/image1.tif"/><Relationship Id="rId4" Type="http://schemas.openxmlformats.org/officeDocument/2006/relationships/image" Target="../media/image130.png"/></Relationships>

</file>

<file path=ppt/slides/_rels/slide42.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31.png"/><Relationship Id="rId3" Type="http://schemas.openxmlformats.org/officeDocument/2006/relationships/image" Target="../media/image132.png"/></Relationships>

</file>

<file path=ppt/slides/_rels/slide43.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33.png"/><Relationship Id="rId3" Type="http://schemas.openxmlformats.org/officeDocument/2006/relationships/image" Target="../media/image134.png"/></Relationships>

</file>

<file path=ppt/slides/_rels/slide44.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35.png"/><Relationship Id="rId3" Type="http://schemas.openxmlformats.org/officeDocument/2006/relationships/image" Target="../media/image136.png"/></Relationships>

</file>

<file path=ppt/slides/_rels/slide45.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37.png"/><Relationship Id="rId3" Type="http://schemas.openxmlformats.org/officeDocument/2006/relationships/image" Target="../media/image138.png"/></Relationships>

</file>

<file path=ppt/slides/_rels/slide46.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39.png"/><Relationship Id="rId3" Type="http://schemas.openxmlformats.org/officeDocument/2006/relationships/image" Target="../media/image140.png"/><Relationship Id="rId4" Type="http://schemas.openxmlformats.org/officeDocument/2006/relationships/image" Target="../media/image141.png"/><Relationship Id="rId5" Type="http://schemas.openxmlformats.org/officeDocument/2006/relationships/image" Target="../media/image142.png"/></Relationships>

</file>

<file path=ppt/slides/_rels/slide47.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7.xml"/><Relationship Id="rId3" Type="http://schemas.openxmlformats.org/officeDocument/2006/relationships/image" Target="../media/image143.png"/><Relationship Id="rId4" Type="http://schemas.openxmlformats.org/officeDocument/2006/relationships/video" Target="../media/media1.gif"/><Relationship Id="rId5" Type="http://schemas.microsoft.com/office/2007/relationships/media" Target="../media/media1.gif"/><Relationship Id="rId6" Type="http://schemas.openxmlformats.org/officeDocument/2006/relationships/image" Target="../media/image99.png"/></Relationships>

</file>

<file path=ppt/slides/_rels/slide48.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8.xml"/><Relationship Id="rId3" Type="http://schemas.openxmlformats.org/officeDocument/2006/relationships/image" Target="../media/image125.png"/><Relationship Id="rId4" Type="http://schemas.openxmlformats.org/officeDocument/2006/relationships/image" Target="../media/image144.png"/><Relationship Id="rId5" Type="http://schemas.openxmlformats.org/officeDocument/2006/relationships/image" Target="../media/image129.png"/><Relationship Id="rId6" Type="http://schemas.openxmlformats.org/officeDocument/2006/relationships/image" Target="../media/image145.png"/></Relationships>

</file>

<file path=ppt/slides/_rels/slide49.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9.xml"/><Relationship Id="rId3" Type="http://schemas.openxmlformats.org/officeDocument/2006/relationships/image" Target="../media/image146.png"/><Relationship Id="rId4" Type="http://schemas.openxmlformats.org/officeDocument/2006/relationships/image" Target="../media/image147.png"/><Relationship Id="rId5" Type="http://schemas.openxmlformats.org/officeDocument/2006/relationships/image" Target="../media/image148.png"/><Relationship Id="rId6" Type="http://schemas.openxmlformats.org/officeDocument/2006/relationships/image" Target="../media/image149.png"/></Relationships>

</file>

<file path=ppt/slides/_rels/slide5.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hyperlink" Target="https://developer.mozilla.org/en-US/docs/Web/Security/Same-origin_policy" TargetMode="External"/></Relationships>

</file>

<file path=ppt/slides/_rels/slide50.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0.xml"/></Relationships>

</file>

<file path=ppt/slides/_rels/slide51.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50.png"/><Relationship Id="rId3" Type="http://schemas.openxmlformats.org/officeDocument/2006/relationships/image" Target="../media/image151.png"/></Relationships>

</file>

<file path=ppt/slides/_rels/slide52.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50.png"/><Relationship Id="rId3" Type="http://schemas.openxmlformats.org/officeDocument/2006/relationships/image" Target="../media/image152.png"/><Relationship Id="rId4" Type="http://schemas.openxmlformats.org/officeDocument/2006/relationships/image" Target="../media/image153.png"/><Relationship Id="rId5" Type="http://schemas.openxmlformats.org/officeDocument/2006/relationships/image" Target="../media/image154.png"/></Relationships>

</file>

<file path=ppt/slides/_rels/slide53.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50.png"/><Relationship Id="rId3" Type="http://schemas.openxmlformats.org/officeDocument/2006/relationships/image" Target="../media/image155.png"/><Relationship Id="rId4" Type="http://schemas.openxmlformats.org/officeDocument/2006/relationships/image" Target="../media/image153.png"/><Relationship Id="rId5" Type="http://schemas.openxmlformats.org/officeDocument/2006/relationships/image" Target="../media/image156.png"/></Relationships>

</file>

<file path=ppt/slides/_rels/slide54.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50.png"/><Relationship Id="rId3" Type="http://schemas.openxmlformats.org/officeDocument/2006/relationships/image" Target="../media/image157.png"/><Relationship Id="rId4" Type="http://schemas.openxmlformats.org/officeDocument/2006/relationships/image" Target="../media/image153.png"/><Relationship Id="rId5" Type="http://schemas.openxmlformats.org/officeDocument/2006/relationships/image" Target="../media/image158.png"/><Relationship Id="rId6" Type="http://schemas.openxmlformats.org/officeDocument/2006/relationships/image" Target="../media/image159.png"/><Relationship Id="rId7" Type="http://schemas.openxmlformats.org/officeDocument/2006/relationships/video" Target="../media/media1.gif"/><Relationship Id="rId8" Type="http://schemas.microsoft.com/office/2007/relationships/media" Target="../media/media1.gif"/><Relationship Id="rId9" Type="http://schemas.openxmlformats.org/officeDocument/2006/relationships/image" Target="../media/image99.png"/></Relationships>

</file>

<file path=ppt/slides/_rels/slide55.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1.xml"/><Relationship Id="rId3" Type="http://schemas.openxmlformats.org/officeDocument/2006/relationships/image" Target="../media/image123.png"/><Relationship Id="rId4" Type="http://schemas.openxmlformats.org/officeDocument/2006/relationships/image" Target="../media/image160.png"/><Relationship Id="rId5" Type="http://schemas.openxmlformats.org/officeDocument/2006/relationships/image" Target="../media/image129.png"/><Relationship Id="rId6" Type="http://schemas.openxmlformats.org/officeDocument/2006/relationships/image" Target="../media/image161.png"/></Relationships>

</file>

<file path=ppt/slides/_rels/slide56.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2.xml"/><Relationship Id="rId3" Type="http://schemas.openxmlformats.org/officeDocument/2006/relationships/image" Target="../media/image162.png"/><Relationship Id="rId4" Type="http://schemas.openxmlformats.org/officeDocument/2006/relationships/image" Target="../media/image163.png"/></Relationships>

</file>

<file path=ppt/slides/_rels/slide57.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3.xml"/></Relationships>

</file>

<file path=ppt/slides/_rels/slide58.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4.xml"/><Relationship Id="rId3" Type="http://schemas.openxmlformats.org/officeDocument/2006/relationships/image" Target="../media/image164.png"/><Relationship Id="rId4" Type="http://schemas.openxmlformats.org/officeDocument/2006/relationships/image" Target="../media/image165.png"/></Relationships>

</file>

<file path=ppt/slides/_rels/slide59.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5.xml"/><Relationship Id="rId3" Type="http://schemas.openxmlformats.org/officeDocument/2006/relationships/image" Target="../media/image166.png"/><Relationship Id="rId4" Type="http://schemas.openxmlformats.org/officeDocument/2006/relationships/image" Target="../media/image167.png"/></Relationships>

</file>

<file path=ppt/slides/_rels/slide6.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hyperlink" Target="http://crossdomainmaker.com" TargetMode="External"/></Relationships>

</file>

<file path=ppt/slides/_rels/slide60.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6.xml"/><Relationship Id="rId3" Type="http://schemas.openxmlformats.org/officeDocument/2006/relationships/image" Target="../media/image168.png"/><Relationship Id="rId4" Type="http://schemas.openxmlformats.org/officeDocument/2006/relationships/image" Target="../media/image169.png"/></Relationships>

</file>

<file path=ppt/slides/_rels/slide61.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7.xml"/><Relationship Id="rId3" Type="http://schemas.openxmlformats.org/officeDocument/2006/relationships/image" Target="../media/image168.png"/><Relationship Id="rId4" Type="http://schemas.openxmlformats.org/officeDocument/2006/relationships/image" Target="../media/image170.png"/></Relationships>

</file>

<file path=ppt/slides/_rels/slide62.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8.xml"/><Relationship Id="rId3" Type="http://schemas.openxmlformats.org/officeDocument/2006/relationships/image" Target="../media/image168.png"/><Relationship Id="rId4" Type="http://schemas.openxmlformats.org/officeDocument/2006/relationships/image" Target="../media/image171.png"/></Relationships>

</file>

<file path=ppt/slides/_rels/slide63.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9.xml"/><Relationship Id="rId3" Type="http://schemas.openxmlformats.org/officeDocument/2006/relationships/image" Target="../media/image168.png"/><Relationship Id="rId4" Type="http://schemas.openxmlformats.org/officeDocument/2006/relationships/image" Target="../media/image172.png"/><Relationship Id="rId5" Type="http://schemas.openxmlformats.org/officeDocument/2006/relationships/image" Target="../media/image173.png"/><Relationship Id="rId6" Type="http://schemas.openxmlformats.org/officeDocument/2006/relationships/image" Target="../media/image174.png"/></Relationships>

</file>

<file path=ppt/slides/_rels/slide64.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0.xml"/><Relationship Id="rId3" Type="http://schemas.openxmlformats.org/officeDocument/2006/relationships/image" Target="../media/image168.png"/><Relationship Id="rId4" Type="http://schemas.openxmlformats.org/officeDocument/2006/relationships/image" Target="../media/image175.png"/><Relationship Id="rId5" Type="http://schemas.openxmlformats.org/officeDocument/2006/relationships/image" Target="../media/image173.png"/><Relationship Id="rId6" Type="http://schemas.openxmlformats.org/officeDocument/2006/relationships/image" Target="../media/image176.png"/><Relationship Id="rId7" Type="http://schemas.openxmlformats.org/officeDocument/2006/relationships/image" Target="../media/image177.png"/><Relationship Id="rId8" Type="http://schemas.openxmlformats.org/officeDocument/2006/relationships/image" Target="../media/image123.png"/></Relationships>

</file>

<file path=ppt/slides/_rels/slide65.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tif"/><Relationship Id="rId3" Type="http://schemas.openxmlformats.org/officeDocument/2006/relationships/image" Target="../media/image178.png"/><Relationship Id="rId4" Type="http://schemas.openxmlformats.org/officeDocument/2006/relationships/video" Target="../media/media1.gif"/><Relationship Id="rId5" Type="http://schemas.microsoft.com/office/2007/relationships/media" Target="../media/media1.gif"/><Relationship Id="rId6" Type="http://schemas.openxmlformats.org/officeDocument/2006/relationships/image" Target="../media/image99.png"/></Relationships>

</file>

<file path=ppt/slides/_rels/slide66.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15.png"/><Relationship Id="rId3" Type="http://schemas.openxmlformats.org/officeDocument/2006/relationships/image" Target="../media/image179.png"/><Relationship Id="rId4" Type="http://schemas.openxmlformats.org/officeDocument/2006/relationships/image" Target="../media/image180.png"/><Relationship Id="rId5" Type="http://schemas.openxmlformats.org/officeDocument/2006/relationships/image" Target="../media/image129.png"/></Relationships>

</file>

<file path=ppt/slides/_rels/slide67.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68.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1.xml"/><Relationship Id="rId3" Type="http://schemas.openxmlformats.org/officeDocument/2006/relationships/image" Target="../media/image181.png"/><Relationship Id="rId4" Type="http://schemas.openxmlformats.org/officeDocument/2006/relationships/image" Target="../media/image182.png"/><Relationship Id="rId5" Type="http://schemas.openxmlformats.org/officeDocument/2006/relationships/image" Target="../media/image183.png"/></Relationships>

</file>

<file path=ppt/slides/_rels/slide69.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2.xml"/><Relationship Id="rId3" Type="http://schemas.openxmlformats.org/officeDocument/2006/relationships/image" Target="../media/image184.png"/><Relationship Id="rId4" Type="http://schemas.openxmlformats.org/officeDocument/2006/relationships/image" Target="../media/image185.png"/></Relationships>

</file>

<file path=ppt/slides/_rels/slide7.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hyperlink" Target="http://crossdomainmaker.com" TargetMode="External"/></Relationships>

</file>

<file path=ppt/slides/_rels/slide70.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86.png"/><Relationship Id="rId3" Type="http://schemas.openxmlformats.org/officeDocument/2006/relationships/image" Target="../media/image187.png"/></Relationships>

</file>

<file path=ppt/slides/_rels/slide71.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88.png"/><Relationship Id="rId3" Type="http://schemas.openxmlformats.org/officeDocument/2006/relationships/image" Target="../media/image189.png"/></Relationships>

</file>

<file path=ppt/slides/_rels/slide72.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90.png"/><Relationship Id="rId3" Type="http://schemas.openxmlformats.org/officeDocument/2006/relationships/image" Target="../media/image191.png"/><Relationship Id="rId4" Type="http://schemas.openxmlformats.org/officeDocument/2006/relationships/image" Target="../media/image188.png"/></Relationships>

</file>

<file path=ppt/slides/_rels/slide73.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92.png"/><Relationship Id="rId3" Type="http://schemas.openxmlformats.org/officeDocument/2006/relationships/image" Target="../media/image193.png"/></Relationships>

</file>

<file path=ppt/slides/_rels/slide74.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3.xml"/><Relationship Id="rId3" Type="http://schemas.openxmlformats.org/officeDocument/2006/relationships/image" Target="../media/image194.png"/><Relationship Id="rId4" Type="http://schemas.openxmlformats.org/officeDocument/2006/relationships/image" Target="../media/image195.png"/></Relationships>

</file>

<file path=ppt/slides/_rels/slide75.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4.xml"/><Relationship Id="rId3" Type="http://schemas.openxmlformats.org/officeDocument/2006/relationships/image" Target="../media/image196.png"/><Relationship Id="rId4" Type="http://schemas.openxmlformats.org/officeDocument/2006/relationships/image" Target="../media/image197.png"/><Relationship Id="rId5" Type="http://schemas.openxmlformats.org/officeDocument/2006/relationships/hyperlink" Target="http://seenonstyle.com" TargetMode="External"/></Relationships>

</file>

<file path=ppt/slides/_rels/slide76.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98.png"/></Relationships>

</file>

<file path=ppt/slides/_rels/slide77.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99.png"/></Relationships>

</file>

<file path=ppt/slides/_rels/slide78.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99.png"/></Relationships>

</file>

<file path=ppt/slides/_rels/slide79.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99.png"/></Relationships>

</file>

<file path=ppt/slides/_rels/slide8.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5.png"/><Relationship Id="rId4" Type="http://schemas.openxmlformats.org/officeDocument/2006/relationships/image" Target="../media/image6.png"/></Relationships>

</file>

<file path=ppt/slides/_rels/slide80.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00.png"/><Relationship Id="rId3" Type="http://schemas.openxmlformats.org/officeDocument/2006/relationships/image" Target="../media/image201.png"/></Relationships>

</file>

<file path=ppt/slides/_rels/slide81.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00.png"/><Relationship Id="rId3" Type="http://schemas.openxmlformats.org/officeDocument/2006/relationships/image" Target="../media/image202.png"/><Relationship Id="rId4" Type="http://schemas.openxmlformats.org/officeDocument/2006/relationships/image" Target="../media/image203.png"/><Relationship Id="rId5" Type="http://schemas.openxmlformats.org/officeDocument/2006/relationships/image" Target="../media/image204.png"/></Relationships>

</file>

<file path=ppt/slides/_rels/slide82.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5.xml"/><Relationship Id="rId3" Type="http://schemas.openxmlformats.org/officeDocument/2006/relationships/image" Target="../media/image200.png"/><Relationship Id="rId4" Type="http://schemas.openxmlformats.org/officeDocument/2006/relationships/image" Target="../media/image205.png"/><Relationship Id="rId5" Type="http://schemas.openxmlformats.org/officeDocument/2006/relationships/image" Target="../media/image203.png"/><Relationship Id="rId6" Type="http://schemas.openxmlformats.org/officeDocument/2006/relationships/image" Target="../media/image206.png"/><Relationship Id="rId7" Type="http://schemas.openxmlformats.org/officeDocument/2006/relationships/image" Target="../media/image207.png"/><Relationship Id="rId8" Type="http://schemas.openxmlformats.org/officeDocument/2006/relationships/image" Target="../media/image208.png"/></Relationships>

</file>

<file path=ppt/slides/_rels/slide83.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09.png"/><Relationship Id="rId3" Type="http://schemas.openxmlformats.org/officeDocument/2006/relationships/image" Target="../media/image210.png"/></Relationships>

</file>

<file path=ppt/slides/_rels/slide84.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shiflett.org/blog/2006/sep/the-dangers-of-cross-domain-ajax-with-flash" TargetMode="External"/><Relationship Id="rId3" Type="http://schemas.openxmlformats.org/officeDocument/2006/relationships/hyperlink" Target="http://shiflett.org/blog/2006/oct/the-crossdomain.xml-witch-hunt" TargetMode="External"/><Relationship Id="rId4" Type="http://schemas.openxmlformats.org/officeDocument/2006/relationships/hyperlink" Target="http://blog.monstuff.com/archives/000302.html" TargetMode="External"/><Relationship Id="rId5" Type="http://schemas.openxmlformats.org/officeDocument/2006/relationships/hyperlink" Target="http://jeremiahgrossman.blogspot.com/2006/10/crossdomainxml-statistics.html" TargetMode="External"/><Relationship Id="rId6" Type="http://schemas.openxmlformats.org/officeDocument/2006/relationships/hyperlink" Target="http://erlend.oftedal.no/blog/?blogid=101" TargetMode="External"/><Relationship Id="rId7" Type="http://schemas.openxmlformats.org/officeDocument/2006/relationships/hyperlink" Target="https://github.com/eoftedal/MalaRIA-Proxy" TargetMode="External"/><Relationship Id="rId8" Type="http://schemas.openxmlformats.org/officeDocument/2006/relationships/hyperlink" Target="https://www.blackhat.com/presentations/bh-dc-10/Bailey_Mike/BlackHat-DC-2010-Bailey-Neat-New-Ridiculous-flash-hacks-slides.pdf" TargetMode="External"/><Relationship Id="rId9" Type="http://schemas.openxmlformats.org/officeDocument/2006/relationships/hyperlink" Target="http://www.ics.forth.gr/_publications/crossdomainxml_eurosec11.pdf" TargetMode="External"/><Relationship Id="rId10" Type="http://schemas.openxmlformats.org/officeDocument/2006/relationships/hyperlink" Target="https://owasp.org/images/7/78/05A_Client-Side_Cross-Domain_Requests_-_Sebastian_Lekies%2BWalter_Tighzert.pdf" TargetMode="External"/><Relationship Id="rId11" Type="http://schemas.openxmlformats.org/officeDocument/2006/relationships/hyperlink" Target="http://w2spconf.com/2011/papers/cross_domain_Nation.pdf" TargetMode="External"/><Relationship Id="rId12" Type="http://schemas.openxmlformats.org/officeDocument/2006/relationships/hyperlink" Target="http://cseweb.ucsd.edu/~hovav/dist/crossdomain.pdf" TargetMode="External"/><Relationship Id="rId13" Type="http://schemas.openxmlformats.org/officeDocument/2006/relationships/hyperlink" Target="http://gursevkalra.blogspot.com/2013/08/bypassing-same-origin-policy-with-flash.html" TargetMode="External"/></Relationships>

</file>

<file path=ppt/slides/_rels/slide85.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6.xml"/><Relationship Id="rId3" Type="http://schemas.openxmlformats.org/officeDocument/2006/relationships/hyperlink" Target="http://sethsec.blogspot.com" TargetMode="External"/><Relationship Id="rId4" Type="http://schemas.openxmlformats.org/officeDocument/2006/relationships/hyperlink" Target="https://github.com/sethsec/" TargetMode="External"/><Relationship Id="rId5" Type="http://schemas.openxmlformats.org/officeDocument/2006/relationships/hyperlink" Target="mailto:sethsec@gmail.com" TargetMode="External"/><Relationship Id="rId6" Type="http://schemas.openxmlformats.org/officeDocument/2006/relationships/image" Target="../media/image211.png"/></Relationships>

</file>

<file path=ppt/slides/_rels/slide9.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5.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43" name="cover2.png"/>
          <p:cNvPicPr/>
          <p:nvPr/>
        </p:nvPicPr>
        <p:blipFill>
          <a:blip r:embed="rId3">
            <a:extLst/>
          </a:blip>
          <a:stretch>
            <a:fillRect/>
          </a:stretch>
        </p:blipFill>
        <p:spPr>
          <a:xfrm>
            <a:off x="-1401679" y="-58936"/>
            <a:ext cx="14392475" cy="9871360"/>
          </a:xfrm>
          <a:prstGeom prst="rect">
            <a:avLst/>
          </a:prstGeom>
          <a:ln w="12700">
            <a:miter lim="400000"/>
          </a:ln>
        </p:spPr>
      </p:pic>
      <p:grpSp>
        <p:nvGrpSpPr>
          <p:cNvPr id="46" name="Group 46"/>
          <p:cNvGrpSpPr/>
          <p:nvPr/>
        </p:nvGrpSpPr>
        <p:grpSpPr>
          <a:xfrm>
            <a:off x="2035683" y="3269088"/>
            <a:ext cx="11019982" cy="4782267"/>
            <a:chOff x="-98782" y="-98782"/>
            <a:chExt cx="11019981" cy="4782265"/>
          </a:xfrm>
        </p:grpSpPr>
        <p:sp>
          <p:nvSpPr>
            <p:cNvPr id="45" name="Shape 45"/>
            <p:cNvSpPr/>
            <p:nvPr/>
          </p:nvSpPr>
          <p:spPr>
            <a:xfrm>
              <a:off x="0" y="0"/>
              <a:ext cx="10822417" cy="4584700"/>
            </a:xfrm>
            <a:prstGeom prst="rect">
              <a:avLst/>
            </a:prstGeom>
            <a:solidFill>
              <a:srgbClr val="FFFFFF"/>
            </a:solidFill>
            <a:ln>
              <a:noFill/>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defRPr sz="8600">
                  <a:solidFill>
                    <a:srgbClr val="941100"/>
                  </a:solidFill>
                </a:defRPr>
              </a:lvl1pPr>
            </a:lstStyle>
            <a:p>
              <a:pPr lvl="0">
                <a:defRPr sz="1800">
                  <a:solidFill>
                    <a:srgbClr val="000000"/>
                  </a:solidFill>
                </a:defRPr>
              </a:pPr>
              <a:r>
                <a:rPr sz="8600">
                  <a:solidFill>
                    <a:srgbClr val="941100"/>
                  </a:solidFill>
                </a:rPr>
                <a:t>SWF Seeks Lazy Admin for Cross Domain Action</a:t>
              </a:r>
            </a:p>
          </p:txBody>
        </p:sp>
        <p:pic>
          <p:nvPicPr>
            <p:cNvPr id="44" name=""/>
            <p:cNvPicPr/>
            <p:nvPr/>
          </p:nvPicPr>
          <p:blipFill>
            <a:blip r:embed="rId4">
              <a:extLst/>
            </a:blip>
            <a:stretch>
              <a:fillRect/>
            </a:stretch>
          </p:blipFill>
          <p:spPr>
            <a:xfrm>
              <a:off x="-98783" y="-98783"/>
              <a:ext cx="11019982" cy="4782266"/>
            </a:xfrm>
            <a:prstGeom prst="rect">
              <a:avLst/>
            </a:prstGeom>
            <a:effectLst/>
          </p:spPr>
        </p:pic>
      </p:grpSp>
      <p:sp>
        <p:nvSpPr>
          <p:cNvPr id="47" name="Shape 47"/>
          <p:cNvSpPr/>
          <p:nvPr/>
        </p:nvSpPr>
        <p:spPr>
          <a:xfrm>
            <a:off x="7521968" y="124647"/>
            <a:ext cx="2593213" cy="829061"/>
          </a:xfrm>
          <a:prstGeom prst="rect">
            <a:avLst/>
          </a:prstGeom>
          <a:solidFill>
            <a:srgbClr val="FFFFFF"/>
          </a:solidFill>
          <a:ln w="76200">
            <a:solidFill>
              <a:srgbClr val="941100"/>
            </a:solidFill>
            <a:miter lim="400000"/>
          </a:ln>
          <a:extLst>
            <a:ext uri="{C572A759-6A51-4108-AA02-DFA0A04FC94B}">
              <ma14:wrappingTextBoxFlag xmlns:ma14="http://schemas.microsoft.com/office/mac/drawingml/2011/main" val="1"/>
            </a:ext>
          </a:extLst>
        </p:spPr>
        <p:txBody>
          <a:bodyPr lIns="0" tIns="0" rIns="0" bIns="0" anchor="ctr">
            <a:spAutoFit/>
          </a:bodyPr>
          <a:lstStyle>
            <a:lvl1pPr>
              <a:defRPr sz="2200">
                <a:solidFill>
                  <a:srgbClr val="941100"/>
                </a:solidFill>
                <a:latin typeface="Arial"/>
                <a:ea typeface="Arial"/>
                <a:cs typeface="Arial"/>
                <a:sym typeface="Arial"/>
              </a:defRPr>
            </a:lvl1pPr>
          </a:lstStyle>
          <a:p>
            <a:pPr lvl="0">
              <a:defRPr sz="1800">
                <a:solidFill>
                  <a:srgbClr val="000000"/>
                </a:solidFill>
              </a:defRPr>
            </a:pPr>
            <a:r>
              <a:rPr sz="2200">
                <a:solidFill>
                  <a:srgbClr val="941100"/>
                </a:solidFill>
              </a:rPr>
              <a:t>www.github.com/sethsec</a:t>
            </a:r>
          </a:p>
        </p:txBody>
      </p:sp>
    </p:spTree>
  </p:cSld>
  <p:clrMapOvr>
    <a:masterClrMapping/>
  </p:clrMapOvr>
  <p:transition spd="med" advClick="1"/>
</p:sld>
</file>

<file path=ppt/slides/slide1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04" name="Shape 104"/>
          <p:cNvSpPr/>
          <p:nvPr>
            <p:ph type="title"/>
          </p:nvPr>
        </p:nvSpPr>
        <p:spPr>
          <a:prstGeom prst="rect">
            <a:avLst/>
          </a:prstGeom>
        </p:spPr>
        <p:txBody>
          <a:bodyPr/>
          <a:lstStyle/>
          <a:p>
            <a:pPr lvl="0">
              <a:defRPr sz="1800">
                <a:solidFill>
                  <a:srgbClr val="000000"/>
                </a:solidFill>
              </a:defRPr>
            </a:pPr>
            <a:r>
              <a:rPr sz="7000">
                <a:solidFill>
                  <a:srgbClr val="D93E2B"/>
                </a:solidFill>
              </a:rPr>
              <a:t>GOOD</a:t>
            </a:r>
          </a:p>
        </p:txBody>
      </p:sp>
      <p:grpSp>
        <p:nvGrpSpPr>
          <p:cNvPr id="107" name="Group 107"/>
          <p:cNvGrpSpPr/>
          <p:nvPr/>
        </p:nvGrpSpPr>
        <p:grpSpPr>
          <a:xfrm>
            <a:off x="721613" y="3895032"/>
            <a:ext cx="11561574" cy="3563736"/>
            <a:chOff x="-127000" y="-88900"/>
            <a:chExt cx="11561573" cy="3563735"/>
          </a:xfrm>
        </p:grpSpPr>
        <p:pic>
          <p:nvPicPr>
            <p:cNvPr id="106" name="adobe crossdomain xml.png"/>
            <p:cNvPicPr/>
            <p:nvPr/>
          </p:nvPicPr>
          <p:blipFill>
            <a:blip r:embed="rId2">
              <a:extLst/>
            </a:blip>
            <a:stretch>
              <a:fillRect/>
            </a:stretch>
          </p:blipFill>
          <p:spPr>
            <a:xfrm>
              <a:off x="0" y="0"/>
              <a:ext cx="11307574" cy="3233535"/>
            </a:xfrm>
            <a:prstGeom prst="rect">
              <a:avLst/>
            </a:prstGeom>
            <a:ln>
              <a:noFill/>
            </a:ln>
            <a:effectLst/>
          </p:spPr>
        </p:pic>
        <p:pic>
          <p:nvPicPr>
            <p:cNvPr id="105" name=""/>
            <p:cNvPicPr/>
            <p:nvPr/>
          </p:nvPicPr>
          <p:blipFill>
            <a:blip r:embed="rId3">
              <a:extLst/>
            </a:blip>
            <a:stretch>
              <a:fillRect/>
            </a:stretch>
          </p:blipFill>
          <p:spPr>
            <a:xfrm>
              <a:off x="-127000" y="-88900"/>
              <a:ext cx="11561574" cy="3563735"/>
            </a:xfrm>
            <a:prstGeom prst="rect">
              <a:avLst/>
            </a:prstGeom>
            <a:effectLst/>
          </p:spPr>
        </p:pic>
      </p:grpSp>
      <p:sp>
        <p:nvSpPr>
          <p:cNvPr id="108" name="Shape 108"/>
          <p:cNvSpPr/>
          <p:nvPr/>
        </p:nvSpPr>
        <p:spPr>
          <a:xfrm>
            <a:off x="4960266" y="5655205"/>
            <a:ext cx="4431120" cy="361719"/>
          </a:xfrm>
          <a:prstGeom prst="rect">
            <a:avLst/>
          </a:prstGeom>
          <a:ln w="50800">
            <a:solidFill>
              <a:srgbClr val="941100"/>
            </a:solidFill>
            <a:miter lim="400000"/>
          </a:ln>
        </p:spPr>
        <p:txBody>
          <a:bodyPr lIns="0" tIns="0" rIns="0" bIns="0" anchor="ctr"/>
          <a:lstStyle/>
          <a:p>
            <a:pPr lvl="0">
              <a:defRPr sz="3200"/>
            </a:pPr>
          </a:p>
        </p:txBody>
      </p:sp>
      <p:sp>
        <p:nvSpPr>
          <p:cNvPr id="109" name="Shape 109"/>
          <p:cNvSpPr/>
          <p:nvPr/>
        </p:nvSpPr>
        <p:spPr>
          <a:xfrm>
            <a:off x="2264324" y="5655205"/>
            <a:ext cx="2710463" cy="361719"/>
          </a:xfrm>
          <a:prstGeom prst="rect">
            <a:avLst/>
          </a:prstGeom>
          <a:ln w="50800">
            <a:solidFill>
              <a:srgbClr val="941100"/>
            </a:solidFill>
            <a:miter lim="400000"/>
          </a:ln>
        </p:spPr>
        <p:txBody>
          <a:bodyPr lIns="0" tIns="0" rIns="0" bIns="0" anchor="ctr"/>
          <a:lstStyle/>
          <a:p>
            <a:pPr lvl="0">
              <a:defRPr sz="3200"/>
            </a:pPr>
          </a:p>
        </p:txBody>
      </p:sp>
    </p:spTree>
  </p:cSld>
  <p:clrMapOvr>
    <a:masterClrMapping/>
  </p:clrMapOvr>
  <p:transition spd="med" advClick="1"/>
</p:sld>
</file>

<file path=ppt/slides/slide1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11" name="Shape 111"/>
          <p:cNvSpPr/>
          <p:nvPr>
            <p:ph type="title"/>
          </p:nvPr>
        </p:nvSpPr>
        <p:spPr>
          <a:prstGeom prst="rect">
            <a:avLst/>
          </a:prstGeom>
        </p:spPr>
        <p:txBody>
          <a:bodyPr/>
          <a:lstStyle/>
          <a:p>
            <a:pPr lvl="0">
              <a:defRPr sz="1800">
                <a:solidFill>
                  <a:srgbClr val="000000"/>
                </a:solidFill>
              </a:defRPr>
            </a:pPr>
            <a:r>
              <a:rPr sz="7000">
                <a:solidFill>
                  <a:srgbClr val="D93E2B"/>
                </a:solidFill>
              </a:rPr>
              <a:t>GOOD</a:t>
            </a:r>
          </a:p>
        </p:txBody>
      </p:sp>
      <p:grpSp>
        <p:nvGrpSpPr>
          <p:cNvPr id="114" name="Group 114"/>
          <p:cNvGrpSpPr/>
          <p:nvPr/>
        </p:nvGrpSpPr>
        <p:grpSpPr>
          <a:xfrm>
            <a:off x="721613" y="3895032"/>
            <a:ext cx="11561574" cy="3563736"/>
            <a:chOff x="-127000" y="-88900"/>
            <a:chExt cx="11561573" cy="3563735"/>
          </a:xfrm>
        </p:grpSpPr>
        <p:pic>
          <p:nvPicPr>
            <p:cNvPr id="113" name="adobe crossdomain xml.png"/>
            <p:cNvPicPr/>
            <p:nvPr/>
          </p:nvPicPr>
          <p:blipFill>
            <a:blip r:embed="rId2">
              <a:extLst/>
            </a:blip>
            <a:stretch>
              <a:fillRect/>
            </a:stretch>
          </p:blipFill>
          <p:spPr>
            <a:xfrm>
              <a:off x="0" y="0"/>
              <a:ext cx="11307574" cy="3233535"/>
            </a:xfrm>
            <a:prstGeom prst="rect">
              <a:avLst/>
            </a:prstGeom>
            <a:ln>
              <a:noFill/>
            </a:ln>
            <a:effectLst/>
          </p:spPr>
        </p:pic>
        <p:pic>
          <p:nvPicPr>
            <p:cNvPr id="112" name=""/>
            <p:cNvPicPr/>
            <p:nvPr/>
          </p:nvPicPr>
          <p:blipFill>
            <a:blip r:embed="rId3">
              <a:extLst/>
            </a:blip>
            <a:stretch>
              <a:fillRect/>
            </a:stretch>
          </p:blipFill>
          <p:spPr>
            <a:xfrm>
              <a:off x="-127000" y="-88900"/>
              <a:ext cx="11561574" cy="3563735"/>
            </a:xfrm>
            <a:prstGeom prst="rect">
              <a:avLst/>
            </a:prstGeom>
            <a:effectLst/>
          </p:spPr>
        </p:pic>
      </p:grpSp>
      <p:sp>
        <p:nvSpPr>
          <p:cNvPr id="115" name="Shape 115"/>
          <p:cNvSpPr/>
          <p:nvPr/>
        </p:nvSpPr>
        <p:spPr>
          <a:xfrm>
            <a:off x="4960266" y="5655205"/>
            <a:ext cx="4431120" cy="1168401"/>
          </a:xfrm>
          <a:prstGeom prst="rect">
            <a:avLst/>
          </a:prstGeom>
          <a:ln w="50800">
            <a:solidFill>
              <a:srgbClr val="941100"/>
            </a:solidFill>
            <a:miter lim="400000"/>
          </a:ln>
        </p:spPr>
        <p:txBody>
          <a:bodyPr lIns="0" tIns="0" rIns="0" bIns="0" anchor="ctr"/>
          <a:lstStyle/>
          <a:p>
            <a:pPr lvl="0">
              <a:defRPr sz="3200"/>
            </a:pPr>
          </a:p>
        </p:txBody>
      </p:sp>
      <p:sp>
        <p:nvSpPr>
          <p:cNvPr id="116" name="Shape 116"/>
          <p:cNvSpPr/>
          <p:nvPr/>
        </p:nvSpPr>
        <p:spPr>
          <a:xfrm>
            <a:off x="2264324" y="5655205"/>
            <a:ext cx="2710463" cy="1168401"/>
          </a:xfrm>
          <a:prstGeom prst="rect">
            <a:avLst/>
          </a:prstGeom>
          <a:ln w="50800">
            <a:solidFill>
              <a:srgbClr val="941100"/>
            </a:solidFill>
            <a:miter lim="400000"/>
          </a:ln>
        </p:spPr>
        <p:txBody>
          <a:bodyPr lIns="0" tIns="0" rIns="0" bIns="0" anchor="ctr"/>
          <a:lstStyle/>
          <a:p>
            <a:pPr lvl="0">
              <a:defRPr sz="3200"/>
            </a:pPr>
          </a:p>
        </p:txBody>
      </p:sp>
    </p:spTree>
  </p:cSld>
  <p:clrMapOvr>
    <a:masterClrMapping/>
  </p:clrMapOvr>
  <p:transition spd="med" advClick="1"/>
</p:sld>
</file>

<file path=ppt/slides/slide1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18" name="Shape 118"/>
          <p:cNvSpPr/>
          <p:nvPr/>
        </p:nvSpPr>
        <p:spPr>
          <a:xfrm>
            <a:off x="913507" y="8477381"/>
            <a:ext cx="10912296" cy="508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0">
              <a:defRPr sz="1800">
                <a:solidFill>
                  <a:srgbClr val="000000"/>
                </a:solidFill>
              </a:defRPr>
            </a:pPr>
            <a:r>
              <a:rPr sz="2400">
                <a:solidFill>
                  <a:srgbClr val="414141"/>
                </a:solidFill>
              </a:rPr>
              <a:t>*This configuration is not always bad, but we will get into that later</a:t>
            </a:r>
          </a:p>
        </p:txBody>
      </p:sp>
      <p:grpSp>
        <p:nvGrpSpPr>
          <p:cNvPr id="121" name="Group 121"/>
          <p:cNvGrpSpPr/>
          <p:nvPr/>
        </p:nvGrpSpPr>
        <p:grpSpPr>
          <a:xfrm>
            <a:off x="304064" y="4014596"/>
            <a:ext cx="12396672" cy="3324608"/>
            <a:chOff x="-127000" y="-88900"/>
            <a:chExt cx="12396670" cy="3324606"/>
          </a:xfrm>
        </p:grpSpPr>
        <p:pic>
          <p:nvPicPr>
            <p:cNvPr id="120" name="pasted-image.png"/>
            <p:cNvPicPr/>
            <p:nvPr/>
          </p:nvPicPr>
          <p:blipFill>
            <a:blip r:embed="rId3">
              <a:extLst/>
            </a:blip>
            <a:stretch>
              <a:fillRect/>
            </a:stretch>
          </p:blipFill>
          <p:spPr>
            <a:xfrm>
              <a:off x="0" y="0"/>
              <a:ext cx="12142671" cy="2994407"/>
            </a:xfrm>
            <a:prstGeom prst="rect">
              <a:avLst/>
            </a:prstGeom>
            <a:ln>
              <a:noFill/>
            </a:ln>
            <a:effectLst/>
          </p:spPr>
        </p:pic>
        <p:pic>
          <p:nvPicPr>
            <p:cNvPr id="119" name=""/>
            <p:cNvPicPr/>
            <p:nvPr/>
          </p:nvPicPr>
          <p:blipFill>
            <a:blip r:embed="rId4">
              <a:extLst/>
            </a:blip>
            <a:stretch>
              <a:fillRect/>
            </a:stretch>
          </p:blipFill>
          <p:spPr>
            <a:xfrm>
              <a:off x="-127000" y="-88900"/>
              <a:ext cx="12396671" cy="3324607"/>
            </a:xfrm>
            <a:prstGeom prst="rect">
              <a:avLst/>
            </a:prstGeom>
            <a:effectLst/>
          </p:spPr>
        </p:pic>
      </p:grpSp>
      <p:pic>
        <p:nvPicPr>
          <p:cNvPr id="122" name="pasted-image.png"/>
          <p:cNvPicPr/>
          <p:nvPr/>
        </p:nvPicPr>
        <p:blipFill>
          <a:blip r:embed="rId5">
            <a:extLst/>
          </a:blip>
          <a:stretch>
            <a:fillRect/>
          </a:stretch>
        </p:blipFill>
        <p:spPr>
          <a:xfrm>
            <a:off x="519247" y="2271463"/>
            <a:ext cx="4920297" cy="604956"/>
          </a:xfrm>
          <a:prstGeom prst="rect">
            <a:avLst/>
          </a:prstGeom>
          <a:ln w="25400">
            <a:miter lim="400000"/>
          </a:ln>
          <a:effectLst>
            <a:outerShdw sx="100000" sy="100000" kx="0" ky="0" algn="b" rotWithShape="0" blurRad="190500" dist="101600" dir="5400000">
              <a:srgbClr val="000000">
                <a:alpha val="40000"/>
              </a:srgbClr>
            </a:outerShdw>
          </a:effectLst>
        </p:spPr>
      </p:pic>
      <p:grpSp>
        <p:nvGrpSpPr>
          <p:cNvPr id="125" name="Group 125"/>
          <p:cNvGrpSpPr/>
          <p:nvPr/>
        </p:nvGrpSpPr>
        <p:grpSpPr>
          <a:xfrm>
            <a:off x="520922" y="929786"/>
            <a:ext cx="11962956" cy="934428"/>
            <a:chOff x="-127000" y="-88900"/>
            <a:chExt cx="11962954" cy="934427"/>
          </a:xfrm>
        </p:grpSpPr>
        <p:pic>
          <p:nvPicPr>
            <p:cNvPr id="124" name="pasted-image.png"/>
            <p:cNvPicPr/>
            <p:nvPr/>
          </p:nvPicPr>
          <p:blipFill>
            <a:blip r:embed="rId6">
              <a:extLst/>
            </a:blip>
            <a:stretch>
              <a:fillRect/>
            </a:stretch>
          </p:blipFill>
          <p:spPr>
            <a:xfrm>
              <a:off x="0" y="0"/>
              <a:ext cx="11708955" cy="604228"/>
            </a:xfrm>
            <a:prstGeom prst="rect">
              <a:avLst/>
            </a:prstGeom>
            <a:ln>
              <a:noFill/>
            </a:ln>
            <a:effectLst/>
          </p:spPr>
        </p:pic>
        <p:pic>
          <p:nvPicPr>
            <p:cNvPr id="123" name=""/>
            <p:cNvPicPr/>
            <p:nvPr/>
          </p:nvPicPr>
          <p:blipFill>
            <a:blip r:embed="rId7">
              <a:extLst/>
            </a:blip>
            <a:stretch>
              <a:fillRect/>
            </a:stretch>
          </p:blipFill>
          <p:spPr>
            <a:xfrm>
              <a:off x="-127000" y="-88900"/>
              <a:ext cx="11962955" cy="934428"/>
            </a:xfrm>
            <a:prstGeom prst="rect">
              <a:avLst/>
            </a:prstGeom>
            <a:effectLst/>
          </p:spPr>
        </p:pic>
      </p:grpSp>
    </p:spTree>
  </p:cSld>
  <p:clrMapOvr>
    <a:masterClrMapping/>
  </p:clrMapOvr>
  <p:transition spd="med" advClick="1"/>
</p:sld>
</file>

<file path=ppt/slides/slide1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9" name="Shape 129"/>
          <p:cNvSpPr/>
          <p:nvPr>
            <p:ph type="title"/>
          </p:nvPr>
        </p:nvSpPr>
        <p:spPr>
          <a:prstGeom prst="rect">
            <a:avLst/>
          </a:prstGeom>
        </p:spPr>
        <p:txBody>
          <a:bodyPr/>
          <a:lstStyle/>
          <a:p>
            <a:pPr lvl="0">
              <a:defRPr sz="1800">
                <a:solidFill>
                  <a:srgbClr val="000000"/>
                </a:solidFill>
              </a:defRPr>
            </a:pPr>
            <a:r>
              <a:rPr sz="7000">
                <a:solidFill>
                  <a:srgbClr val="D93E2B"/>
                </a:solidFill>
              </a:rPr>
              <a:t>Vulnerability Intro</a:t>
            </a:r>
          </a:p>
        </p:txBody>
      </p:sp>
      <p:sp>
        <p:nvSpPr>
          <p:cNvPr id="130" name="Shape 130"/>
          <p:cNvSpPr/>
          <p:nvPr>
            <p:ph type="body" idx="1"/>
          </p:nvPr>
        </p:nvSpPr>
        <p:spPr>
          <a:prstGeom prst="rect">
            <a:avLst/>
          </a:prstGeom>
        </p:spPr>
        <p:txBody>
          <a:bodyPr/>
          <a:lstStyle/>
          <a:p>
            <a:pPr lvl="0">
              <a:defRPr sz="1800">
                <a:solidFill>
                  <a:srgbClr val="000000"/>
                </a:solidFill>
              </a:defRPr>
            </a:pPr>
            <a:r>
              <a:rPr sz="3600">
                <a:solidFill>
                  <a:srgbClr val="414141"/>
                </a:solidFill>
              </a:rPr>
              <a:t>Think of exploitation as a mix of CSRF and XSS  </a:t>
            </a:r>
            <a:endParaRPr sz="3600">
              <a:solidFill>
                <a:srgbClr val="414141"/>
              </a:solidFill>
            </a:endParaRPr>
          </a:p>
          <a:p>
            <a:pPr lvl="0">
              <a:defRPr sz="1800">
                <a:solidFill>
                  <a:srgbClr val="000000"/>
                </a:solidFill>
              </a:defRPr>
            </a:pPr>
            <a:r>
              <a:rPr sz="3600">
                <a:solidFill>
                  <a:srgbClr val="414141"/>
                </a:solidFill>
              </a:rPr>
              <a:t>CSRF -  You are getting the victim to execute your forged requests</a:t>
            </a:r>
            <a:endParaRPr sz="3600">
              <a:solidFill>
                <a:srgbClr val="414141"/>
              </a:solidFill>
            </a:endParaRPr>
          </a:p>
          <a:p>
            <a:pPr lvl="0">
              <a:defRPr sz="1800">
                <a:solidFill>
                  <a:srgbClr val="000000"/>
                </a:solidFill>
              </a:defRPr>
            </a:pPr>
            <a:r>
              <a:rPr sz="3600">
                <a:solidFill>
                  <a:srgbClr val="414141"/>
                </a:solidFill>
              </a:rPr>
              <a:t>XSS - Unlike normal CSRF, you can not only make the request, but you can read the data that comes back</a:t>
            </a:r>
            <a:endParaRPr sz="3600">
              <a:solidFill>
                <a:srgbClr val="414141"/>
              </a:solidFill>
            </a:endParaRPr>
          </a:p>
          <a:p>
            <a:pPr lvl="0">
              <a:defRPr sz="1800">
                <a:solidFill>
                  <a:srgbClr val="000000"/>
                </a:solidFill>
              </a:defRPr>
            </a:pPr>
            <a:r>
              <a:rPr sz="3600">
                <a:solidFill>
                  <a:srgbClr val="414141"/>
                </a:solidFill>
              </a:rPr>
              <a:t> Server side vulnerability, client side exploitation</a:t>
            </a:r>
          </a:p>
        </p:txBody>
      </p:sp>
    </p:spTree>
  </p:cSld>
  <p:clrMapOvr>
    <a:masterClrMapping/>
  </p:clrMapOvr>
  <p:transition spd="med" advClick="1"/>
</p:sld>
</file>

<file path=ppt/slides/slide1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4" name="Shape 134"/>
          <p:cNvSpPr/>
          <p:nvPr>
            <p:ph type="title"/>
          </p:nvPr>
        </p:nvSpPr>
        <p:spPr>
          <a:prstGeom prst="rect">
            <a:avLst/>
          </a:prstGeom>
        </p:spPr>
        <p:txBody>
          <a:bodyPr/>
          <a:lstStyle/>
          <a:p>
            <a:pPr lvl="0">
              <a:defRPr sz="1800">
                <a:solidFill>
                  <a:srgbClr val="000000"/>
                </a:solidFill>
              </a:defRPr>
            </a:pPr>
            <a:r>
              <a:rPr sz="7000">
                <a:solidFill>
                  <a:srgbClr val="D93E2B"/>
                </a:solidFill>
              </a:rPr>
              <a:t>Vulnerability Intro</a:t>
            </a:r>
          </a:p>
        </p:txBody>
      </p:sp>
      <p:grpSp>
        <p:nvGrpSpPr>
          <p:cNvPr id="137" name="Group 137"/>
          <p:cNvGrpSpPr/>
          <p:nvPr/>
        </p:nvGrpSpPr>
        <p:grpSpPr>
          <a:xfrm>
            <a:off x="1303212" y="3177885"/>
            <a:ext cx="3435040" cy="895165"/>
            <a:chOff x="-53881" y="-53881"/>
            <a:chExt cx="3435039" cy="895163"/>
          </a:xfrm>
        </p:grpSpPr>
        <p:sp>
          <p:nvSpPr>
            <p:cNvPr id="136" name="Shape 136"/>
            <p:cNvSpPr/>
            <p:nvPr/>
          </p:nvSpPr>
          <p:spPr>
            <a:xfrm>
              <a:off x="0" y="0"/>
              <a:ext cx="3327276" cy="787400"/>
            </a:xfrm>
            <a:prstGeom prst="rect">
              <a:avLst/>
            </a:prstGeom>
            <a:noFill/>
            <a:ln>
              <a:noFill/>
            </a:ln>
            <a:effectLst/>
            <a:extLst>
              <a:ext uri="{C572A759-6A51-4108-AA02-DFA0A04FC94B}">
                <ma14:wrappingTextBoxFlag xmlns:ma14="http://schemas.microsoft.com/office/mac/drawingml/2011/main" val="1"/>
              </a:ext>
            </a:extLst>
          </p:spPr>
          <p:txBody>
            <a:bodyPr wrap="none" lIns="0" tIns="0" rIns="0" bIns="0" numCol="1" anchor="ctr">
              <a:spAutoFit/>
            </a:bodyPr>
            <a:lstStyle>
              <a:lvl1pPr>
                <a:defRPr sz="3600"/>
              </a:lvl1pPr>
            </a:lstStyle>
            <a:p>
              <a:pPr lvl="0">
                <a:defRPr sz="1800">
                  <a:solidFill>
                    <a:srgbClr val="000000"/>
                  </a:solidFill>
                </a:defRPr>
              </a:pPr>
              <a:r>
                <a:rPr sz="3600">
                  <a:solidFill>
                    <a:srgbClr val="414141"/>
                  </a:solidFill>
                </a:rPr>
                <a:t>vulnerable.com</a:t>
              </a:r>
            </a:p>
          </p:txBody>
        </p:sp>
        <p:pic>
          <p:nvPicPr>
            <p:cNvPr id="135" name=""/>
            <p:cNvPicPr/>
            <p:nvPr/>
          </p:nvPicPr>
          <p:blipFill>
            <a:blip r:embed="rId3">
              <a:extLst/>
            </a:blip>
            <a:stretch>
              <a:fillRect/>
            </a:stretch>
          </p:blipFill>
          <p:spPr>
            <a:xfrm>
              <a:off x="-53882" y="-53882"/>
              <a:ext cx="3435040" cy="895164"/>
            </a:xfrm>
            <a:prstGeom prst="rect">
              <a:avLst/>
            </a:prstGeom>
            <a:effectLst/>
          </p:spPr>
        </p:pic>
      </p:grpSp>
      <p:grpSp>
        <p:nvGrpSpPr>
          <p:cNvPr id="140" name="Group 140"/>
          <p:cNvGrpSpPr/>
          <p:nvPr/>
        </p:nvGrpSpPr>
        <p:grpSpPr>
          <a:xfrm>
            <a:off x="5948962" y="7280751"/>
            <a:ext cx="1625216" cy="895164"/>
            <a:chOff x="-53881" y="-53881"/>
            <a:chExt cx="1625214" cy="895163"/>
          </a:xfrm>
        </p:grpSpPr>
        <p:sp>
          <p:nvSpPr>
            <p:cNvPr id="139" name="Shape 139"/>
            <p:cNvSpPr/>
            <p:nvPr/>
          </p:nvSpPr>
          <p:spPr>
            <a:xfrm>
              <a:off x="0" y="0"/>
              <a:ext cx="1517452" cy="787400"/>
            </a:xfrm>
            <a:prstGeom prst="rect">
              <a:avLst/>
            </a:prstGeom>
            <a:noFill/>
            <a:ln>
              <a:noFill/>
            </a:ln>
            <a:effectLst/>
            <a:extLst>
              <a:ext uri="{C572A759-6A51-4108-AA02-DFA0A04FC94B}">
                <ma14:wrappingTextBoxFlag xmlns:ma14="http://schemas.microsoft.com/office/mac/drawingml/2011/main" val="1"/>
              </a:ext>
            </a:extLst>
          </p:spPr>
          <p:txBody>
            <a:bodyPr wrap="none" lIns="0" tIns="0" rIns="0" bIns="0" numCol="1" anchor="ctr">
              <a:spAutoFit/>
            </a:bodyPr>
            <a:lstStyle>
              <a:lvl1pPr>
                <a:defRPr sz="3600"/>
              </a:lvl1pPr>
            </a:lstStyle>
            <a:p>
              <a:pPr lvl="0">
                <a:defRPr sz="1800">
                  <a:solidFill>
                    <a:srgbClr val="000000"/>
                  </a:solidFill>
                </a:defRPr>
              </a:pPr>
              <a:r>
                <a:rPr sz="3600">
                  <a:solidFill>
                    <a:srgbClr val="414141"/>
                  </a:solidFill>
                </a:rPr>
                <a:t>Victim</a:t>
              </a:r>
            </a:p>
          </p:txBody>
        </p:sp>
        <p:pic>
          <p:nvPicPr>
            <p:cNvPr id="138" name=""/>
            <p:cNvPicPr/>
            <p:nvPr/>
          </p:nvPicPr>
          <p:blipFill>
            <a:blip r:embed="rId4">
              <a:extLst/>
            </a:blip>
            <a:stretch>
              <a:fillRect/>
            </a:stretch>
          </p:blipFill>
          <p:spPr>
            <a:xfrm>
              <a:off x="-53882" y="-53882"/>
              <a:ext cx="1625216" cy="895164"/>
            </a:xfrm>
            <a:prstGeom prst="rect">
              <a:avLst/>
            </a:prstGeom>
            <a:effectLst/>
          </p:spPr>
        </p:pic>
      </p:grpSp>
      <p:grpSp>
        <p:nvGrpSpPr>
          <p:cNvPr id="143" name="Group 143"/>
          <p:cNvGrpSpPr/>
          <p:nvPr/>
        </p:nvGrpSpPr>
        <p:grpSpPr>
          <a:xfrm>
            <a:off x="8469980" y="3177885"/>
            <a:ext cx="3435040" cy="895165"/>
            <a:chOff x="-53881" y="-53881"/>
            <a:chExt cx="3435039" cy="895163"/>
          </a:xfrm>
        </p:grpSpPr>
        <p:sp>
          <p:nvSpPr>
            <p:cNvPr id="142" name="Shape 142"/>
            <p:cNvSpPr/>
            <p:nvPr/>
          </p:nvSpPr>
          <p:spPr>
            <a:xfrm>
              <a:off x="0" y="0"/>
              <a:ext cx="3327276" cy="787400"/>
            </a:xfrm>
            <a:prstGeom prst="rect">
              <a:avLst/>
            </a:prstGeom>
            <a:noFill/>
            <a:ln>
              <a:noFill/>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defRPr sz="3600"/>
              </a:lvl1pPr>
            </a:lstStyle>
            <a:p>
              <a:pPr lvl="0">
                <a:defRPr sz="1800">
                  <a:solidFill>
                    <a:srgbClr val="000000"/>
                  </a:solidFill>
                </a:defRPr>
              </a:pPr>
              <a:r>
                <a:rPr sz="3600">
                  <a:solidFill>
                    <a:srgbClr val="414141"/>
                  </a:solidFill>
                </a:rPr>
                <a:t>malicious.com</a:t>
              </a:r>
            </a:p>
          </p:txBody>
        </p:sp>
        <p:pic>
          <p:nvPicPr>
            <p:cNvPr id="141" name=""/>
            <p:cNvPicPr/>
            <p:nvPr/>
          </p:nvPicPr>
          <p:blipFill>
            <a:blip r:embed="rId5">
              <a:extLst/>
            </a:blip>
            <a:stretch>
              <a:fillRect/>
            </a:stretch>
          </p:blipFill>
          <p:spPr>
            <a:xfrm>
              <a:off x="-53882" y="-53882"/>
              <a:ext cx="3435040" cy="895164"/>
            </a:xfrm>
            <a:prstGeom prst="rect">
              <a:avLst/>
            </a:prstGeom>
            <a:effectLst/>
          </p:spPr>
        </p:pic>
      </p:grpSp>
      <p:grpSp>
        <p:nvGrpSpPr>
          <p:cNvPr id="146" name="Group 146"/>
          <p:cNvGrpSpPr/>
          <p:nvPr/>
        </p:nvGrpSpPr>
        <p:grpSpPr>
          <a:xfrm>
            <a:off x="9869993" y="4003385"/>
            <a:ext cx="2067227" cy="844365"/>
            <a:chOff x="-53881" y="-53881"/>
            <a:chExt cx="2067225" cy="844363"/>
          </a:xfrm>
        </p:grpSpPr>
        <p:sp>
          <p:nvSpPr>
            <p:cNvPr id="145" name="Shape 145"/>
            <p:cNvSpPr/>
            <p:nvPr/>
          </p:nvSpPr>
          <p:spPr>
            <a:xfrm>
              <a:off x="0" y="0"/>
              <a:ext cx="1959463" cy="736600"/>
            </a:xfrm>
            <a:prstGeom prst="rect">
              <a:avLst/>
            </a:prstGeom>
            <a:noFill/>
            <a:ln>
              <a:noFill/>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defRPr sz="3400">
                  <a:solidFill>
                    <a:srgbClr val="FF2600"/>
                  </a:solidFill>
                </a:defRPr>
              </a:lvl1pPr>
            </a:lstStyle>
            <a:p>
              <a:pPr lvl="0">
                <a:defRPr sz="1800">
                  <a:solidFill>
                    <a:srgbClr val="000000"/>
                  </a:solidFill>
                </a:defRPr>
              </a:pPr>
              <a:r>
                <a:rPr sz="3400">
                  <a:solidFill>
                    <a:srgbClr val="FF2600"/>
                  </a:solidFill>
                </a:rPr>
                <a:t>Evil SWF</a:t>
              </a:r>
            </a:p>
          </p:txBody>
        </p:sp>
        <p:pic>
          <p:nvPicPr>
            <p:cNvPr id="144" name=""/>
            <p:cNvPicPr/>
            <p:nvPr/>
          </p:nvPicPr>
          <p:blipFill>
            <a:blip r:embed="rId6">
              <a:extLst/>
            </a:blip>
            <a:stretch>
              <a:fillRect/>
            </a:stretch>
          </p:blipFill>
          <p:spPr>
            <a:xfrm>
              <a:off x="-53882" y="-53882"/>
              <a:ext cx="2067227" cy="844364"/>
            </a:xfrm>
            <a:prstGeom prst="rect">
              <a:avLst/>
            </a:prstGeom>
            <a:effectLst/>
          </p:spPr>
        </p:pic>
      </p:grpSp>
    </p:spTree>
  </p:cSld>
  <p:clrMapOvr>
    <a:masterClrMapping/>
  </p:clrMapOvr>
  <p:transition spd="med" advClick="1"/>
</p:sld>
</file>

<file path=ppt/slides/slide1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0" name="Shape 150"/>
          <p:cNvSpPr/>
          <p:nvPr>
            <p:ph type="title"/>
          </p:nvPr>
        </p:nvSpPr>
        <p:spPr>
          <a:prstGeom prst="rect">
            <a:avLst/>
          </a:prstGeom>
        </p:spPr>
        <p:txBody>
          <a:bodyPr/>
          <a:lstStyle/>
          <a:p>
            <a:pPr lvl="0">
              <a:defRPr sz="1800">
                <a:solidFill>
                  <a:srgbClr val="000000"/>
                </a:solidFill>
              </a:defRPr>
            </a:pPr>
            <a:r>
              <a:rPr sz="7000">
                <a:solidFill>
                  <a:srgbClr val="D93E2B"/>
                </a:solidFill>
              </a:rPr>
              <a:t>Vulnerability Intro</a:t>
            </a:r>
          </a:p>
        </p:txBody>
      </p:sp>
      <p:grpSp>
        <p:nvGrpSpPr>
          <p:cNvPr id="153" name="Group 153"/>
          <p:cNvGrpSpPr/>
          <p:nvPr/>
        </p:nvGrpSpPr>
        <p:grpSpPr>
          <a:xfrm>
            <a:off x="5948962" y="7280751"/>
            <a:ext cx="1625216" cy="895164"/>
            <a:chOff x="-53881" y="-53881"/>
            <a:chExt cx="1625214" cy="895163"/>
          </a:xfrm>
        </p:grpSpPr>
        <p:sp>
          <p:nvSpPr>
            <p:cNvPr id="152" name="Shape 152"/>
            <p:cNvSpPr/>
            <p:nvPr/>
          </p:nvSpPr>
          <p:spPr>
            <a:xfrm>
              <a:off x="0" y="0"/>
              <a:ext cx="1517452" cy="787400"/>
            </a:xfrm>
            <a:prstGeom prst="rect">
              <a:avLst/>
            </a:prstGeom>
            <a:noFill/>
            <a:ln>
              <a:noFill/>
            </a:ln>
            <a:effectLst/>
            <a:extLst>
              <a:ext uri="{C572A759-6A51-4108-AA02-DFA0A04FC94B}">
                <ma14:wrappingTextBoxFlag xmlns:ma14="http://schemas.microsoft.com/office/mac/drawingml/2011/main" val="1"/>
              </a:ext>
            </a:extLst>
          </p:spPr>
          <p:txBody>
            <a:bodyPr wrap="none" lIns="0" tIns="0" rIns="0" bIns="0" numCol="1" anchor="ctr">
              <a:spAutoFit/>
            </a:bodyPr>
            <a:lstStyle>
              <a:lvl1pPr>
                <a:defRPr sz="3600"/>
              </a:lvl1pPr>
            </a:lstStyle>
            <a:p>
              <a:pPr lvl="0">
                <a:defRPr sz="1800">
                  <a:solidFill>
                    <a:srgbClr val="000000"/>
                  </a:solidFill>
                </a:defRPr>
              </a:pPr>
              <a:r>
                <a:rPr sz="3600">
                  <a:solidFill>
                    <a:srgbClr val="414141"/>
                  </a:solidFill>
                </a:rPr>
                <a:t>Victim</a:t>
              </a:r>
            </a:p>
          </p:txBody>
        </p:sp>
        <p:pic>
          <p:nvPicPr>
            <p:cNvPr id="151" name=""/>
            <p:cNvPicPr/>
            <p:nvPr/>
          </p:nvPicPr>
          <p:blipFill>
            <a:blip r:embed="rId3">
              <a:extLst/>
            </a:blip>
            <a:stretch>
              <a:fillRect/>
            </a:stretch>
          </p:blipFill>
          <p:spPr>
            <a:xfrm>
              <a:off x="-53882" y="-53882"/>
              <a:ext cx="1625216" cy="895164"/>
            </a:xfrm>
            <a:prstGeom prst="rect">
              <a:avLst/>
            </a:prstGeom>
            <a:effectLst/>
          </p:spPr>
        </p:pic>
      </p:grpSp>
      <p:grpSp>
        <p:nvGrpSpPr>
          <p:cNvPr id="156" name="Group 156"/>
          <p:cNvGrpSpPr/>
          <p:nvPr/>
        </p:nvGrpSpPr>
        <p:grpSpPr>
          <a:xfrm>
            <a:off x="9869993" y="4003385"/>
            <a:ext cx="2067227" cy="844365"/>
            <a:chOff x="-53881" y="-53881"/>
            <a:chExt cx="2067225" cy="844363"/>
          </a:xfrm>
        </p:grpSpPr>
        <p:sp>
          <p:nvSpPr>
            <p:cNvPr id="155" name="Shape 155"/>
            <p:cNvSpPr/>
            <p:nvPr/>
          </p:nvSpPr>
          <p:spPr>
            <a:xfrm>
              <a:off x="0" y="0"/>
              <a:ext cx="1959463" cy="736600"/>
            </a:xfrm>
            <a:prstGeom prst="rect">
              <a:avLst/>
            </a:prstGeom>
            <a:noFill/>
            <a:ln>
              <a:noFill/>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defRPr sz="3400">
                  <a:solidFill>
                    <a:srgbClr val="FF2600"/>
                  </a:solidFill>
                </a:defRPr>
              </a:lvl1pPr>
            </a:lstStyle>
            <a:p>
              <a:pPr lvl="0">
                <a:defRPr sz="1800">
                  <a:solidFill>
                    <a:srgbClr val="000000"/>
                  </a:solidFill>
                </a:defRPr>
              </a:pPr>
              <a:r>
                <a:rPr sz="3400">
                  <a:solidFill>
                    <a:srgbClr val="FF2600"/>
                  </a:solidFill>
                </a:rPr>
                <a:t>Evil SWF</a:t>
              </a:r>
            </a:p>
          </p:txBody>
        </p:sp>
        <p:pic>
          <p:nvPicPr>
            <p:cNvPr id="154" name=""/>
            <p:cNvPicPr/>
            <p:nvPr/>
          </p:nvPicPr>
          <p:blipFill>
            <a:blip r:embed="rId4">
              <a:extLst/>
            </a:blip>
            <a:stretch>
              <a:fillRect/>
            </a:stretch>
          </p:blipFill>
          <p:spPr>
            <a:xfrm>
              <a:off x="-53882" y="-53882"/>
              <a:ext cx="2067227" cy="844364"/>
            </a:xfrm>
            <a:prstGeom prst="rect">
              <a:avLst/>
            </a:prstGeom>
            <a:effectLst/>
          </p:spPr>
        </p:pic>
      </p:grpSp>
      <p:pic>
        <p:nvPicPr>
          <p:cNvPr id="157" name=""/>
          <p:cNvPicPr/>
          <p:nvPr/>
        </p:nvPicPr>
        <p:blipFill>
          <a:blip r:embed="rId5">
            <a:extLst/>
          </a:blip>
          <a:stretch>
            <a:fillRect/>
          </a:stretch>
        </p:blipFill>
        <p:spPr>
          <a:xfrm rot="10800000">
            <a:off x="5118956" y="3559095"/>
            <a:ext cx="2942945" cy="246564"/>
          </a:xfrm>
          <a:prstGeom prst="rect">
            <a:avLst/>
          </a:prstGeom>
        </p:spPr>
      </p:pic>
      <p:sp>
        <p:nvSpPr>
          <p:cNvPr id="159" name="Shape 159"/>
          <p:cNvSpPr/>
          <p:nvPr/>
        </p:nvSpPr>
        <p:spPr>
          <a:xfrm>
            <a:off x="5969395" y="3047377"/>
            <a:ext cx="1270001" cy="1270001"/>
          </a:xfrm>
          <a:custGeom>
            <a:avLst/>
            <a:gdLst/>
            <a:ahLst/>
            <a:cxnLst>
              <a:cxn ang="0">
                <a:pos x="wd2" y="hd2"/>
              </a:cxn>
              <a:cxn ang="5400000">
                <a:pos x="wd2" y="hd2"/>
              </a:cxn>
              <a:cxn ang="10800000">
                <a:pos x="wd2" y="hd2"/>
              </a:cxn>
              <a:cxn ang="16200000">
                <a:pos x="wd2" y="hd2"/>
              </a:cxn>
            </a:cxnLst>
            <a:rect l="0" t="0" r="r" b="b"/>
            <a:pathLst>
              <a:path w="19679" h="19679" fill="norm" stroke="1"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127000">
            <a:solidFill>
              <a:srgbClr val="FF2600"/>
            </a:solidFill>
            <a:miter lim="400000"/>
          </a:ln>
        </p:spPr>
        <p:txBody>
          <a:bodyPr lIns="0" tIns="0" rIns="0" bIns="0" anchor="ctr"/>
          <a:lstStyle/>
          <a:p>
            <a:pPr lvl="0">
              <a:defRPr sz="3200">
                <a:solidFill>
                  <a:srgbClr val="FF2600"/>
                </a:solidFill>
              </a:defRPr>
            </a:pPr>
          </a:p>
        </p:txBody>
      </p:sp>
      <p:sp>
        <p:nvSpPr>
          <p:cNvPr id="160" name="Shape 160"/>
          <p:cNvSpPr/>
          <p:nvPr/>
        </p:nvSpPr>
        <p:spPr>
          <a:xfrm flipH="1" flipV="1">
            <a:off x="6109010" y="3186992"/>
            <a:ext cx="990770" cy="990770"/>
          </a:xfrm>
          <a:prstGeom prst="line">
            <a:avLst/>
          </a:prstGeom>
          <a:ln w="127000">
            <a:solidFill>
              <a:srgbClr val="FF2600"/>
            </a:solidFill>
            <a:miter lim="400000"/>
          </a:ln>
        </p:spPr>
        <p:txBody>
          <a:bodyPr lIns="0" tIns="0" rIns="0" bIns="0" anchor="ctr"/>
          <a:lstStyle/>
          <a:p>
            <a:pPr lvl="0">
              <a:defRPr sz="3200"/>
            </a:pPr>
          </a:p>
        </p:txBody>
      </p:sp>
      <p:grpSp>
        <p:nvGrpSpPr>
          <p:cNvPr id="163" name="Group 163"/>
          <p:cNvGrpSpPr/>
          <p:nvPr/>
        </p:nvGrpSpPr>
        <p:grpSpPr>
          <a:xfrm>
            <a:off x="1303212" y="3177885"/>
            <a:ext cx="3435040" cy="895165"/>
            <a:chOff x="-53881" y="-53881"/>
            <a:chExt cx="3435039" cy="895163"/>
          </a:xfrm>
        </p:grpSpPr>
        <p:sp>
          <p:nvSpPr>
            <p:cNvPr id="162" name="Shape 162"/>
            <p:cNvSpPr/>
            <p:nvPr/>
          </p:nvSpPr>
          <p:spPr>
            <a:xfrm>
              <a:off x="0" y="0"/>
              <a:ext cx="3327276" cy="787400"/>
            </a:xfrm>
            <a:prstGeom prst="rect">
              <a:avLst/>
            </a:prstGeom>
            <a:noFill/>
            <a:ln>
              <a:noFill/>
            </a:ln>
            <a:effectLst/>
            <a:extLst>
              <a:ext uri="{C572A759-6A51-4108-AA02-DFA0A04FC94B}">
                <ma14:wrappingTextBoxFlag xmlns:ma14="http://schemas.microsoft.com/office/mac/drawingml/2011/main" val="1"/>
              </a:ext>
            </a:extLst>
          </p:spPr>
          <p:txBody>
            <a:bodyPr wrap="none" lIns="0" tIns="0" rIns="0" bIns="0" numCol="1" anchor="ctr">
              <a:spAutoFit/>
            </a:bodyPr>
            <a:lstStyle>
              <a:lvl1pPr>
                <a:defRPr sz="3600"/>
              </a:lvl1pPr>
            </a:lstStyle>
            <a:p>
              <a:pPr lvl="0">
                <a:defRPr sz="1800">
                  <a:solidFill>
                    <a:srgbClr val="000000"/>
                  </a:solidFill>
                </a:defRPr>
              </a:pPr>
              <a:r>
                <a:rPr sz="3600">
                  <a:solidFill>
                    <a:srgbClr val="414141"/>
                  </a:solidFill>
                </a:rPr>
                <a:t>vulnerable.com</a:t>
              </a:r>
            </a:p>
          </p:txBody>
        </p:sp>
        <p:pic>
          <p:nvPicPr>
            <p:cNvPr id="161" name=""/>
            <p:cNvPicPr/>
            <p:nvPr/>
          </p:nvPicPr>
          <p:blipFill>
            <a:blip r:embed="rId6">
              <a:extLst/>
            </a:blip>
            <a:stretch>
              <a:fillRect/>
            </a:stretch>
          </p:blipFill>
          <p:spPr>
            <a:xfrm>
              <a:off x="-53882" y="-53882"/>
              <a:ext cx="3435040" cy="895164"/>
            </a:xfrm>
            <a:prstGeom prst="rect">
              <a:avLst/>
            </a:prstGeom>
            <a:effectLst/>
          </p:spPr>
        </p:pic>
      </p:grpSp>
      <p:grpSp>
        <p:nvGrpSpPr>
          <p:cNvPr id="166" name="Group 166"/>
          <p:cNvGrpSpPr/>
          <p:nvPr/>
        </p:nvGrpSpPr>
        <p:grpSpPr>
          <a:xfrm>
            <a:off x="8469980" y="3177885"/>
            <a:ext cx="3435040" cy="895165"/>
            <a:chOff x="-53881" y="-53881"/>
            <a:chExt cx="3435039" cy="895163"/>
          </a:xfrm>
        </p:grpSpPr>
        <p:sp>
          <p:nvSpPr>
            <p:cNvPr id="165" name="Shape 165"/>
            <p:cNvSpPr/>
            <p:nvPr/>
          </p:nvSpPr>
          <p:spPr>
            <a:xfrm>
              <a:off x="0" y="0"/>
              <a:ext cx="3327276" cy="787400"/>
            </a:xfrm>
            <a:prstGeom prst="rect">
              <a:avLst/>
            </a:prstGeom>
            <a:noFill/>
            <a:ln>
              <a:noFill/>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defRPr sz="3600"/>
              </a:lvl1pPr>
            </a:lstStyle>
            <a:p>
              <a:pPr lvl="0">
                <a:defRPr sz="1800">
                  <a:solidFill>
                    <a:srgbClr val="000000"/>
                  </a:solidFill>
                </a:defRPr>
              </a:pPr>
              <a:r>
                <a:rPr sz="3600">
                  <a:solidFill>
                    <a:srgbClr val="414141"/>
                  </a:solidFill>
                </a:rPr>
                <a:t>malicious.com</a:t>
              </a:r>
            </a:p>
          </p:txBody>
        </p:sp>
        <p:pic>
          <p:nvPicPr>
            <p:cNvPr id="164" name=""/>
            <p:cNvPicPr/>
            <p:nvPr/>
          </p:nvPicPr>
          <p:blipFill>
            <a:blip r:embed="rId7">
              <a:extLst/>
            </a:blip>
            <a:stretch>
              <a:fillRect/>
            </a:stretch>
          </p:blipFill>
          <p:spPr>
            <a:xfrm>
              <a:off x="-53882" y="-53882"/>
              <a:ext cx="3435040" cy="895164"/>
            </a:xfrm>
            <a:prstGeom prst="rect">
              <a:avLst/>
            </a:prstGeom>
            <a:effectLst/>
          </p:spPr>
        </p:pic>
      </p:grpSp>
    </p:spTree>
  </p:cSld>
  <p:clrMapOvr>
    <a:masterClrMapping/>
  </p:clrMapOvr>
  <p:transition spd="med" advClick="1"/>
</p:sld>
</file>

<file path=ppt/slides/slide1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0" name="Shape 170"/>
          <p:cNvSpPr/>
          <p:nvPr>
            <p:ph type="title"/>
          </p:nvPr>
        </p:nvSpPr>
        <p:spPr>
          <a:prstGeom prst="rect">
            <a:avLst/>
          </a:prstGeom>
        </p:spPr>
        <p:txBody>
          <a:bodyPr/>
          <a:lstStyle/>
          <a:p>
            <a:pPr lvl="0">
              <a:defRPr sz="1800">
                <a:solidFill>
                  <a:srgbClr val="000000"/>
                </a:solidFill>
              </a:defRPr>
            </a:pPr>
            <a:r>
              <a:rPr sz="7000">
                <a:solidFill>
                  <a:srgbClr val="D93E2B"/>
                </a:solidFill>
              </a:rPr>
              <a:t>Vulnerability Intro</a:t>
            </a:r>
          </a:p>
        </p:txBody>
      </p:sp>
      <p:pic>
        <p:nvPicPr>
          <p:cNvPr id="171" name=""/>
          <p:cNvPicPr/>
          <p:nvPr/>
        </p:nvPicPr>
        <p:blipFill>
          <a:blip r:embed="rId3">
            <a:extLst/>
          </a:blip>
          <a:stretch>
            <a:fillRect/>
          </a:stretch>
        </p:blipFill>
        <p:spPr>
          <a:xfrm rot="14045522">
            <a:off x="3378861" y="5569241"/>
            <a:ext cx="4014056" cy="246564"/>
          </a:xfrm>
          <a:prstGeom prst="rect">
            <a:avLst/>
          </a:prstGeom>
        </p:spPr>
      </p:pic>
      <p:grpSp>
        <p:nvGrpSpPr>
          <p:cNvPr id="175" name="Group 175"/>
          <p:cNvGrpSpPr/>
          <p:nvPr/>
        </p:nvGrpSpPr>
        <p:grpSpPr>
          <a:xfrm>
            <a:off x="5948962" y="7280750"/>
            <a:ext cx="1625216" cy="895164"/>
            <a:chOff x="-53881" y="-53881"/>
            <a:chExt cx="1625214" cy="895163"/>
          </a:xfrm>
        </p:grpSpPr>
        <p:sp>
          <p:nvSpPr>
            <p:cNvPr id="174" name="Shape 174"/>
            <p:cNvSpPr/>
            <p:nvPr/>
          </p:nvSpPr>
          <p:spPr>
            <a:xfrm>
              <a:off x="0" y="0"/>
              <a:ext cx="1517452" cy="787400"/>
            </a:xfrm>
            <a:prstGeom prst="rect">
              <a:avLst/>
            </a:prstGeom>
            <a:noFill/>
            <a:ln>
              <a:noFill/>
            </a:ln>
            <a:effectLst/>
            <a:extLst>
              <a:ext uri="{C572A759-6A51-4108-AA02-DFA0A04FC94B}">
                <ma14:wrappingTextBoxFlag xmlns:ma14="http://schemas.microsoft.com/office/mac/drawingml/2011/main" val="1"/>
              </a:ext>
            </a:extLst>
          </p:spPr>
          <p:txBody>
            <a:bodyPr wrap="none" lIns="0" tIns="0" rIns="0" bIns="0" numCol="1" anchor="ctr">
              <a:spAutoFit/>
            </a:bodyPr>
            <a:lstStyle>
              <a:lvl1pPr>
                <a:defRPr sz="3600"/>
              </a:lvl1pPr>
            </a:lstStyle>
            <a:p>
              <a:pPr lvl="0">
                <a:defRPr sz="1800">
                  <a:solidFill>
                    <a:srgbClr val="000000"/>
                  </a:solidFill>
                </a:defRPr>
              </a:pPr>
              <a:r>
                <a:rPr sz="3600">
                  <a:solidFill>
                    <a:srgbClr val="414141"/>
                  </a:solidFill>
                </a:rPr>
                <a:t>Victim</a:t>
              </a:r>
            </a:p>
          </p:txBody>
        </p:sp>
        <p:pic>
          <p:nvPicPr>
            <p:cNvPr id="173" name=""/>
            <p:cNvPicPr/>
            <p:nvPr/>
          </p:nvPicPr>
          <p:blipFill>
            <a:blip r:embed="rId4">
              <a:extLst/>
            </a:blip>
            <a:stretch>
              <a:fillRect/>
            </a:stretch>
          </p:blipFill>
          <p:spPr>
            <a:xfrm>
              <a:off x="-53882" y="-53882"/>
              <a:ext cx="1625216" cy="895164"/>
            </a:xfrm>
            <a:prstGeom prst="rect">
              <a:avLst/>
            </a:prstGeom>
            <a:effectLst/>
          </p:spPr>
        </p:pic>
      </p:grpSp>
      <p:grpSp>
        <p:nvGrpSpPr>
          <p:cNvPr id="178" name="Group 178"/>
          <p:cNvGrpSpPr/>
          <p:nvPr/>
        </p:nvGrpSpPr>
        <p:grpSpPr>
          <a:xfrm>
            <a:off x="9869993" y="4003385"/>
            <a:ext cx="2067227" cy="844365"/>
            <a:chOff x="-53881" y="-53881"/>
            <a:chExt cx="2067225" cy="844363"/>
          </a:xfrm>
        </p:grpSpPr>
        <p:sp>
          <p:nvSpPr>
            <p:cNvPr id="177" name="Shape 177"/>
            <p:cNvSpPr/>
            <p:nvPr/>
          </p:nvSpPr>
          <p:spPr>
            <a:xfrm>
              <a:off x="0" y="0"/>
              <a:ext cx="1959463" cy="736600"/>
            </a:xfrm>
            <a:prstGeom prst="rect">
              <a:avLst/>
            </a:prstGeom>
            <a:noFill/>
            <a:ln>
              <a:noFill/>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defRPr sz="3400">
                  <a:solidFill>
                    <a:srgbClr val="FF2600"/>
                  </a:solidFill>
                </a:defRPr>
              </a:lvl1pPr>
            </a:lstStyle>
            <a:p>
              <a:pPr lvl="0">
                <a:defRPr sz="1800">
                  <a:solidFill>
                    <a:srgbClr val="000000"/>
                  </a:solidFill>
                </a:defRPr>
              </a:pPr>
              <a:r>
                <a:rPr sz="3400">
                  <a:solidFill>
                    <a:srgbClr val="FF2600"/>
                  </a:solidFill>
                </a:rPr>
                <a:t>Evil SWF</a:t>
              </a:r>
            </a:p>
          </p:txBody>
        </p:sp>
        <p:pic>
          <p:nvPicPr>
            <p:cNvPr id="176" name=""/>
            <p:cNvPicPr/>
            <p:nvPr/>
          </p:nvPicPr>
          <p:blipFill>
            <a:blip r:embed="rId5">
              <a:extLst/>
            </a:blip>
            <a:stretch>
              <a:fillRect/>
            </a:stretch>
          </p:blipFill>
          <p:spPr>
            <a:xfrm>
              <a:off x="-53882" y="-53882"/>
              <a:ext cx="2067227" cy="844364"/>
            </a:xfrm>
            <a:prstGeom prst="rect">
              <a:avLst/>
            </a:prstGeom>
            <a:effectLst/>
          </p:spPr>
        </p:pic>
      </p:grpSp>
      <p:grpSp>
        <p:nvGrpSpPr>
          <p:cNvPr id="181" name="Group 181"/>
          <p:cNvGrpSpPr/>
          <p:nvPr/>
        </p:nvGrpSpPr>
        <p:grpSpPr>
          <a:xfrm>
            <a:off x="1303212" y="3177885"/>
            <a:ext cx="3435040" cy="895165"/>
            <a:chOff x="-53881" y="-53881"/>
            <a:chExt cx="3435039" cy="895163"/>
          </a:xfrm>
        </p:grpSpPr>
        <p:sp>
          <p:nvSpPr>
            <p:cNvPr id="180" name="Shape 180"/>
            <p:cNvSpPr/>
            <p:nvPr/>
          </p:nvSpPr>
          <p:spPr>
            <a:xfrm>
              <a:off x="0" y="0"/>
              <a:ext cx="3327276" cy="787400"/>
            </a:xfrm>
            <a:prstGeom prst="rect">
              <a:avLst/>
            </a:prstGeom>
            <a:noFill/>
            <a:ln>
              <a:noFill/>
            </a:ln>
            <a:effectLst/>
            <a:extLst>
              <a:ext uri="{C572A759-6A51-4108-AA02-DFA0A04FC94B}">
                <ma14:wrappingTextBoxFlag xmlns:ma14="http://schemas.microsoft.com/office/mac/drawingml/2011/main" val="1"/>
              </a:ext>
            </a:extLst>
          </p:spPr>
          <p:txBody>
            <a:bodyPr wrap="none" lIns="0" tIns="0" rIns="0" bIns="0" numCol="1" anchor="ctr">
              <a:spAutoFit/>
            </a:bodyPr>
            <a:lstStyle>
              <a:lvl1pPr>
                <a:defRPr sz="3600"/>
              </a:lvl1pPr>
            </a:lstStyle>
            <a:p>
              <a:pPr lvl="0">
                <a:defRPr sz="1800">
                  <a:solidFill>
                    <a:srgbClr val="000000"/>
                  </a:solidFill>
                </a:defRPr>
              </a:pPr>
              <a:r>
                <a:rPr sz="3600">
                  <a:solidFill>
                    <a:srgbClr val="414141"/>
                  </a:solidFill>
                </a:rPr>
                <a:t>vulnerable.com</a:t>
              </a:r>
            </a:p>
          </p:txBody>
        </p:sp>
        <p:pic>
          <p:nvPicPr>
            <p:cNvPr id="179" name=""/>
            <p:cNvPicPr/>
            <p:nvPr/>
          </p:nvPicPr>
          <p:blipFill>
            <a:blip r:embed="rId6">
              <a:extLst/>
            </a:blip>
            <a:stretch>
              <a:fillRect/>
            </a:stretch>
          </p:blipFill>
          <p:spPr>
            <a:xfrm>
              <a:off x="-53882" y="-53882"/>
              <a:ext cx="3435040" cy="895164"/>
            </a:xfrm>
            <a:prstGeom prst="rect">
              <a:avLst/>
            </a:prstGeom>
            <a:effectLst/>
          </p:spPr>
        </p:pic>
      </p:grpSp>
      <p:grpSp>
        <p:nvGrpSpPr>
          <p:cNvPr id="184" name="Group 184"/>
          <p:cNvGrpSpPr/>
          <p:nvPr/>
        </p:nvGrpSpPr>
        <p:grpSpPr>
          <a:xfrm>
            <a:off x="8469980" y="3177885"/>
            <a:ext cx="3435040" cy="895165"/>
            <a:chOff x="-53881" y="-53881"/>
            <a:chExt cx="3435039" cy="895163"/>
          </a:xfrm>
        </p:grpSpPr>
        <p:sp>
          <p:nvSpPr>
            <p:cNvPr id="183" name="Shape 183"/>
            <p:cNvSpPr/>
            <p:nvPr/>
          </p:nvSpPr>
          <p:spPr>
            <a:xfrm>
              <a:off x="0" y="0"/>
              <a:ext cx="3327276" cy="787400"/>
            </a:xfrm>
            <a:prstGeom prst="rect">
              <a:avLst/>
            </a:prstGeom>
            <a:noFill/>
            <a:ln>
              <a:noFill/>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defRPr sz="3600"/>
              </a:lvl1pPr>
            </a:lstStyle>
            <a:p>
              <a:pPr lvl="0">
                <a:defRPr sz="1800">
                  <a:solidFill>
                    <a:srgbClr val="000000"/>
                  </a:solidFill>
                </a:defRPr>
              </a:pPr>
              <a:r>
                <a:rPr sz="3600">
                  <a:solidFill>
                    <a:srgbClr val="414141"/>
                  </a:solidFill>
                </a:rPr>
                <a:t>malicious.com</a:t>
              </a:r>
            </a:p>
          </p:txBody>
        </p:sp>
        <p:pic>
          <p:nvPicPr>
            <p:cNvPr id="182" name=""/>
            <p:cNvPicPr/>
            <p:nvPr/>
          </p:nvPicPr>
          <p:blipFill>
            <a:blip r:embed="rId7">
              <a:extLst/>
            </a:blip>
            <a:stretch>
              <a:fillRect/>
            </a:stretch>
          </p:blipFill>
          <p:spPr>
            <a:xfrm>
              <a:off x="-53882" y="-53882"/>
              <a:ext cx="3435040" cy="895164"/>
            </a:xfrm>
            <a:prstGeom prst="rect">
              <a:avLst/>
            </a:prstGeom>
            <a:effectLst/>
          </p:spPr>
        </p:pic>
      </p:grpSp>
    </p:spTree>
  </p:cSld>
  <p:clrMapOvr>
    <a:masterClrMapping/>
  </p:clrMapOvr>
  <p:transition spd="med" advClick="1"/>
</p:sld>
</file>

<file path=ppt/slides/slide1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8" name="Shape 188"/>
          <p:cNvSpPr/>
          <p:nvPr>
            <p:ph type="title"/>
          </p:nvPr>
        </p:nvSpPr>
        <p:spPr>
          <a:prstGeom prst="rect">
            <a:avLst/>
          </a:prstGeom>
        </p:spPr>
        <p:txBody>
          <a:bodyPr/>
          <a:lstStyle/>
          <a:p>
            <a:pPr lvl="0">
              <a:defRPr sz="1800">
                <a:solidFill>
                  <a:srgbClr val="000000"/>
                </a:solidFill>
              </a:defRPr>
            </a:pPr>
            <a:r>
              <a:rPr sz="7000">
                <a:solidFill>
                  <a:srgbClr val="D93E2B"/>
                </a:solidFill>
              </a:rPr>
              <a:t>Vulnerability Intro</a:t>
            </a:r>
          </a:p>
        </p:txBody>
      </p:sp>
      <p:pic>
        <p:nvPicPr>
          <p:cNvPr id="189" name=""/>
          <p:cNvPicPr/>
          <p:nvPr/>
        </p:nvPicPr>
        <p:blipFill>
          <a:blip r:embed="rId3">
            <a:extLst/>
          </a:blip>
          <a:stretch>
            <a:fillRect/>
          </a:stretch>
        </p:blipFill>
        <p:spPr>
          <a:xfrm rot="14045522">
            <a:off x="3378861" y="5569241"/>
            <a:ext cx="4014056" cy="246565"/>
          </a:xfrm>
          <a:prstGeom prst="rect">
            <a:avLst/>
          </a:prstGeom>
        </p:spPr>
      </p:pic>
      <p:pic>
        <p:nvPicPr>
          <p:cNvPr id="191" name=""/>
          <p:cNvPicPr/>
          <p:nvPr/>
        </p:nvPicPr>
        <p:blipFill>
          <a:blip r:embed="rId4">
            <a:extLst/>
          </a:blip>
          <a:stretch>
            <a:fillRect/>
          </a:stretch>
        </p:blipFill>
        <p:spPr>
          <a:xfrm rot="17945565">
            <a:off x="5904455" y="5569163"/>
            <a:ext cx="3882201" cy="246564"/>
          </a:xfrm>
          <a:prstGeom prst="rect">
            <a:avLst/>
          </a:prstGeom>
        </p:spPr>
      </p:pic>
      <p:grpSp>
        <p:nvGrpSpPr>
          <p:cNvPr id="195" name="Group 195"/>
          <p:cNvGrpSpPr/>
          <p:nvPr/>
        </p:nvGrpSpPr>
        <p:grpSpPr>
          <a:xfrm>
            <a:off x="5948962" y="7280750"/>
            <a:ext cx="1625216" cy="895164"/>
            <a:chOff x="-53881" y="-53881"/>
            <a:chExt cx="1625214" cy="895163"/>
          </a:xfrm>
        </p:grpSpPr>
        <p:sp>
          <p:nvSpPr>
            <p:cNvPr id="194" name="Shape 194"/>
            <p:cNvSpPr/>
            <p:nvPr/>
          </p:nvSpPr>
          <p:spPr>
            <a:xfrm>
              <a:off x="0" y="0"/>
              <a:ext cx="1517452" cy="787400"/>
            </a:xfrm>
            <a:prstGeom prst="rect">
              <a:avLst/>
            </a:prstGeom>
            <a:noFill/>
            <a:ln>
              <a:noFill/>
            </a:ln>
            <a:effectLst/>
            <a:extLst>
              <a:ext uri="{C572A759-6A51-4108-AA02-DFA0A04FC94B}">
                <ma14:wrappingTextBoxFlag xmlns:ma14="http://schemas.microsoft.com/office/mac/drawingml/2011/main" val="1"/>
              </a:ext>
            </a:extLst>
          </p:spPr>
          <p:txBody>
            <a:bodyPr wrap="none" lIns="0" tIns="0" rIns="0" bIns="0" numCol="1" anchor="ctr">
              <a:spAutoFit/>
            </a:bodyPr>
            <a:lstStyle>
              <a:lvl1pPr>
                <a:defRPr sz="3600"/>
              </a:lvl1pPr>
            </a:lstStyle>
            <a:p>
              <a:pPr lvl="0">
                <a:defRPr sz="1800">
                  <a:solidFill>
                    <a:srgbClr val="000000"/>
                  </a:solidFill>
                </a:defRPr>
              </a:pPr>
              <a:r>
                <a:rPr sz="3600">
                  <a:solidFill>
                    <a:srgbClr val="414141"/>
                  </a:solidFill>
                </a:rPr>
                <a:t>Victim</a:t>
              </a:r>
            </a:p>
          </p:txBody>
        </p:sp>
        <p:pic>
          <p:nvPicPr>
            <p:cNvPr id="193" name=""/>
            <p:cNvPicPr/>
            <p:nvPr/>
          </p:nvPicPr>
          <p:blipFill>
            <a:blip r:embed="rId5">
              <a:extLst/>
            </a:blip>
            <a:stretch>
              <a:fillRect/>
            </a:stretch>
          </p:blipFill>
          <p:spPr>
            <a:xfrm>
              <a:off x="-53882" y="-53882"/>
              <a:ext cx="1625216" cy="895164"/>
            </a:xfrm>
            <a:prstGeom prst="rect">
              <a:avLst/>
            </a:prstGeom>
            <a:effectLst/>
          </p:spPr>
        </p:pic>
      </p:grpSp>
      <p:grpSp>
        <p:nvGrpSpPr>
          <p:cNvPr id="198" name="Group 198"/>
          <p:cNvGrpSpPr/>
          <p:nvPr/>
        </p:nvGrpSpPr>
        <p:grpSpPr>
          <a:xfrm>
            <a:off x="9869993" y="4003385"/>
            <a:ext cx="2067227" cy="844365"/>
            <a:chOff x="-53881" y="-53881"/>
            <a:chExt cx="2067225" cy="844363"/>
          </a:xfrm>
        </p:grpSpPr>
        <p:sp>
          <p:nvSpPr>
            <p:cNvPr id="197" name="Shape 197"/>
            <p:cNvSpPr/>
            <p:nvPr/>
          </p:nvSpPr>
          <p:spPr>
            <a:xfrm>
              <a:off x="0" y="0"/>
              <a:ext cx="1959463" cy="736600"/>
            </a:xfrm>
            <a:prstGeom prst="rect">
              <a:avLst/>
            </a:prstGeom>
            <a:noFill/>
            <a:ln>
              <a:noFill/>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defRPr sz="3400">
                  <a:solidFill>
                    <a:srgbClr val="FF2600"/>
                  </a:solidFill>
                </a:defRPr>
              </a:lvl1pPr>
            </a:lstStyle>
            <a:p>
              <a:pPr lvl="0">
                <a:defRPr sz="1800">
                  <a:solidFill>
                    <a:srgbClr val="000000"/>
                  </a:solidFill>
                </a:defRPr>
              </a:pPr>
              <a:r>
                <a:rPr sz="3400">
                  <a:solidFill>
                    <a:srgbClr val="FF2600"/>
                  </a:solidFill>
                </a:rPr>
                <a:t>Evil SWF</a:t>
              </a:r>
            </a:p>
          </p:txBody>
        </p:sp>
        <p:pic>
          <p:nvPicPr>
            <p:cNvPr id="196" name=""/>
            <p:cNvPicPr/>
            <p:nvPr/>
          </p:nvPicPr>
          <p:blipFill>
            <a:blip r:embed="rId6">
              <a:extLst/>
            </a:blip>
            <a:stretch>
              <a:fillRect/>
            </a:stretch>
          </p:blipFill>
          <p:spPr>
            <a:xfrm>
              <a:off x="-53882" y="-53882"/>
              <a:ext cx="2067227" cy="844364"/>
            </a:xfrm>
            <a:prstGeom prst="rect">
              <a:avLst/>
            </a:prstGeom>
            <a:effectLst/>
          </p:spPr>
        </p:pic>
      </p:grpSp>
      <p:grpSp>
        <p:nvGrpSpPr>
          <p:cNvPr id="201" name="Group 201"/>
          <p:cNvGrpSpPr/>
          <p:nvPr/>
        </p:nvGrpSpPr>
        <p:grpSpPr>
          <a:xfrm>
            <a:off x="1303212" y="3177885"/>
            <a:ext cx="3435040" cy="895165"/>
            <a:chOff x="-53881" y="-53881"/>
            <a:chExt cx="3435039" cy="895163"/>
          </a:xfrm>
        </p:grpSpPr>
        <p:sp>
          <p:nvSpPr>
            <p:cNvPr id="200" name="Shape 200"/>
            <p:cNvSpPr/>
            <p:nvPr/>
          </p:nvSpPr>
          <p:spPr>
            <a:xfrm>
              <a:off x="0" y="0"/>
              <a:ext cx="3327276" cy="787400"/>
            </a:xfrm>
            <a:prstGeom prst="rect">
              <a:avLst/>
            </a:prstGeom>
            <a:noFill/>
            <a:ln>
              <a:noFill/>
            </a:ln>
            <a:effectLst/>
            <a:extLst>
              <a:ext uri="{C572A759-6A51-4108-AA02-DFA0A04FC94B}">
                <ma14:wrappingTextBoxFlag xmlns:ma14="http://schemas.microsoft.com/office/mac/drawingml/2011/main" val="1"/>
              </a:ext>
            </a:extLst>
          </p:spPr>
          <p:txBody>
            <a:bodyPr wrap="none" lIns="0" tIns="0" rIns="0" bIns="0" numCol="1" anchor="ctr">
              <a:spAutoFit/>
            </a:bodyPr>
            <a:lstStyle>
              <a:lvl1pPr>
                <a:defRPr sz="3600"/>
              </a:lvl1pPr>
            </a:lstStyle>
            <a:p>
              <a:pPr lvl="0">
                <a:defRPr sz="1800">
                  <a:solidFill>
                    <a:srgbClr val="000000"/>
                  </a:solidFill>
                </a:defRPr>
              </a:pPr>
              <a:r>
                <a:rPr sz="3600">
                  <a:solidFill>
                    <a:srgbClr val="414141"/>
                  </a:solidFill>
                </a:rPr>
                <a:t>vulnerable.com</a:t>
              </a:r>
            </a:p>
          </p:txBody>
        </p:sp>
        <p:pic>
          <p:nvPicPr>
            <p:cNvPr id="199" name=""/>
            <p:cNvPicPr/>
            <p:nvPr/>
          </p:nvPicPr>
          <p:blipFill>
            <a:blip r:embed="rId7">
              <a:extLst/>
            </a:blip>
            <a:stretch>
              <a:fillRect/>
            </a:stretch>
          </p:blipFill>
          <p:spPr>
            <a:xfrm>
              <a:off x="-53882" y="-53882"/>
              <a:ext cx="3435040" cy="895164"/>
            </a:xfrm>
            <a:prstGeom prst="rect">
              <a:avLst/>
            </a:prstGeom>
            <a:effectLst/>
          </p:spPr>
        </p:pic>
      </p:grpSp>
      <p:grpSp>
        <p:nvGrpSpPr>
          <p:cNvPr id="204" name="Group 204"/>
          <p:cNvGrpSpPr/>
          <p:nvPr/>
        </p:nvGrpSpPr>
        <p:grpSpPr>
          <a:xfrm>
            <a:off x="8469980" y="3177885"/>
            <a:ext cx="3435040" cy="895165"/>
            <a:chOff x="-53881" y="-53881"/>
            <a:chExt cx="3435039" cy="895163"/>
          </a:xfrm>
        </p:grpSpPr>
        <p:sp>
          <p:nvSpPr>
            <p:cNvPr id="203" name="Shape 203"/>
            <p:cNvSpPr/>
            <p:nvPr/>
          </p:nvSpPr>
          <p:spPr>
            <a:xfrm>
              <a:off x="0" y="0"/>
              <a:ext cx="3327276" cy="787400"/>
            </a:xfrm>
            <a:prstGeom prst="rect">
              <a:avLst/>
            </a:prstGeom>
            <a:noFill/>
            <a:ln>
              <a:noFill/>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defRPr sz="3600"/>
              </a:lvl1pPr>
            </a:lstStyle>
            <a:p>
              <a:pPr lvl="0">
                <a:defRPr sz="1800">
                  <a:solidFill>
                    <a:srgbClr val="000000"/>
                  </a:solidFill>
                </a:defRPr>
              </a:pPr>
              <a:r>
                <a:rPr sz="3600">
                  <a:solidFill>
                    <a:srgbClr val="414141"/>
                  </a:solidFill>
                </a:rPr>
                <a:t>malicious.com</a:t>
              </a:r>
            </a:p>
          </p:txBody>
        </p:sp>
        <p:pic>
          <p:nvPicPr>
            <p:cNvPr id="202" name=""/>
            <p:cNvPicPr/>
            <p:nvPr/>
          </p:nvPicPr>
          <p:blipFill>
            <a:blip r:embed="rId8">
              <a:extLst/>
            </a:blip>
            <a:stretch>
              <a:fillRect/>
            </a:stretch>
          </p:blipFill>
          <p:spPr>
            <a:xfrm>
              <a:off x="-53882" y="-53882"/>
              <a:ext cx="3435040" cy="895164"/>
            </a:xfrm>
            <a:prstGeom prst="rect">
              <a:avLst/>
            </a:prstGeom>
            <a:effectLst/>
          </p:spPr>
        </p:pic>
      </p:grpSp>
    </p:spTree>
  </p:cSld>
  <p:clrMapOvr>
    <a:masterClrMapping/>
  </p:clrMapOvr>
  <p:transition spd="med" advClick="1"/>
</p:sld>
</file>

<file path=ppt/slides/slide1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8" name="Shape 208"/>
          <p:cNvSpPr/>
          <p:nvPr>
            <p:ph type="title"/>
          </p:nvPr>
        </p:nvSpPr>
        <p:spPr>
          <a:prstGeom prst="rect">
            <a:avLst/>
          </a:prstGeom>
        </p:spPr>
        <p:txBody>
          <a:bodyPr/>
          <a:lstStyle/>
          <a:p>
            <a:pPr lvl="0">
              <a:defRPr sz="1800">
                <a:solidFill>
                  <a:srgbClr val="000000"/>
                </a:solidFill>
              </a:defRPr>
            </a:pPr>
            <a:r>
              <a:rPr sz="7000">
                <a:solidFill>
                  <a:srgbClr val="D93E2B"/>
                </a:solidFill>
              </a:rPr>
              <a:t>Vulnerability Intro</a:t>
            </a:r>
          </a:p>
        </p:txBody>
      </p:sp>
      <p:pic>
        <p:nvPicPr>
          <p:cNvPr id="209" name=""/>
          <p:cNvPicPr/>
          <p:nvPr/>
        </p:nvPicPr>
        <p:blipFill>
          <a:blip r:embed="rId3">
            <a:extLst/>
          </a:blip>
          <a:stretch>
            <a:fillRect/>
          </a:stretch>
        </p:blipFill>
        <p:spPr>
          <a:xfrm rot="14045522">
            <a:off x="3378861" y="5569241"/>
            <a:ext cx="4014056" cy="246565"/>
          </a:xfrm>
          <a:prstGeom prst="rect">
            <a:avLst/>
          </a:prstGeom>
        </p:spPr>
      </p:pic>
      <p:pic>
        <p:nvPicPr>
          <p:cNvPr id="211" name=""/>
          <p:cNvPicPr/>
          <p:nvPr/>
        </p:nvPicPr>
        <p:blipFill>
          <a:blip r:embed="rId4">
            <a:extLst/>
          </a:blip>
          <a:stretch>
            <a:fillRect/>
          </a:stretch>
        </p:blipFill>
        <p:spPr>
          <a:xfrm rot="17945565">
            <a:off x="5904455" y="5569163"/>
            <a:ext cx="3882201" cy="246564"/>
          </a:xfrm>
          <a:prstGeom prst="rect">
            <a:avLst/>
          </a:prstGeom>
        </p:spPr>
      </p:pic>
      <p:pic>
        <p:nvPicPr>
          <p:cNvPr id="213" name=""/>
          <p:cNvPicPr/>
          <p:nvPr/>
        </p:nvPicPr>
        <p:blipFill>
          <a:blip r:embed="rId5">
            <a:extLst/>
          </a:blip>
          <a:stretch>
            <a:fillRect/>
          </a:stretch>
        </p:blipFill>
        <p:spPr>
          <a:xfrm rot="7850432">
            <a:off x="6537800" y="5731899"/>
            <a:ext cx="3942650" cy="246564"/>
          </a:xfrm>
          <a:prstGeom prst="rect">
            <a:avLst/>
          </a:prstGeom>
        </p:spPr>
      </p:pic>
      <p:grpSp>
        <p:nvGrpSpPr>
          <p:cNvPr id="217" name="Group 217"/>
          <p:cNvGrpSpPr/>
          <p:nvPr/>
        </p:nvGrpSpPr>
        <p:grpSpPr>
          <a:xfrm>
            <a:off x="5948962" y="7280750"/>
            <a:ext cx="1625216" cy="895164"/>
            <a:chOff x="-53881" y="-53881"/>
            <a:chExt cx="1625214" cy="895163"/>
          </a:xfrm>
        </p:grpSpPr>
        <p:sp>
          <p:nvSpPr>
            <p:cNvPr id="216" name="Shape 216"/>
            <p:cNvSpPr/>
            <p:nvPr/>
          </p:nvSpPr>
          <p:spPr>
            <a:xfrm>
              <a:off x="0" y="0"/>
              <a:ext cx="1517452" cy="787400"/>
            </a:xfrm>
            <a:prstGeom prst="rect">
              <a:avLst/>
            </a:prstGeom>
            <a:noFill/>
            <a:ln>
              <a:noFill/>
            </a:ln>
            <a:effectLst/>
            <a:extLst>
              <a:ext uri="{C572A759-6A51-4108-AA02-DFA0A04FC94B}">
                <ma14:wrappingTextBoxFlag xmlns:ma14="http://schemas.microsoft.com/office/mac/drawingml/2011/main" val="1"/>
              </a:ext>
            </a:extLst>
          </p:spPr>
          <p:txBody>
            <a:bodyPr wrap="none" lIns="0" tIns="0" rIns="0" bIns="0" numCol="1" anchor="ctr">
              <a:spAutoFit/>
            </a:bodyPr>
            <a:lstStyle>
              <a:lvl1pPr>
                <a:defRPr sz="3600"/>
              </a:lvl1pPr>
            </a:lstStyle>
            <a:p>
              <a:pPr lvl="0">
                <a:defRPr sz="1800">
                  <a:solidFill>
                    <a:srgbClr val="000000"/>
                  </a:solidFill>
                </a:defRPr>
              </a:pPr>
              <a:r>
                <a:rPr sz="3600">
                  <a:solidFill>
                    <a:srgbClr val="414141"/>
                  </a:solidFill>
                </a:rPr>
                <a:t>Victim</a:t>
              </a:r>
            </a:p>
          </p:txBody>
        </p:sp>
        <p:pic>
          <p:nvPicPr>
            <p:cNvPr id="215" name=""/>
            <p:cNvPicPr/>
            <p:nvPr/>
          </p:nvPicPr>
          <p:blipFill>
            <a:blip r:embed="rId6">
              <a:extLst/>
            </a:blip>
            <a:stretch>
              <a:fillRect/>
            </a:stretch>
          </p:blipFill>
          <p:spPr>
            <a:xfrm>
              <a:off x="-53882" y="-53882"/>
              <a:ext cx="1625216" cy="895164"/>
            </a:xfrm>
            <a:prstGeom prst="rect">
              <a:avLst/>
            </a:prstGeom>
            <a:effectLst/>
          </p:spPr>
        </p:pic>
      </p:grpSp>
      <p:grpSp>
        <p:nvGrpSpPr>
          <p:cNvPr id="220" name="Group 220"/>
          <p:cNvGrpSpPr/>
          <p:nvPr/>
        </p:nvGrpSpPr>
        <p:grpSpPr>
          <a:xfrm>
            <a:off x="9869993" y="4003385"/>
            <a:ext cx="2067227" cy="844365"/>
            <a:chOff x="-53881" y="-53881"/>
            <a:chExt cx="2067225" cy="844363"/>
          </a:xfrm>
        </p:grpSpPr>
        <p:sp>
          <p:nvSpPr>
            <p:cNvPr id="219" name="Shape 219"/>
            <p:cNvSpPr/>
            <p:nvPr/>
          </p:nvSpPr>
          <p:spPr>
            <a:xfrm>
              <a:off x="0" y="0"/>
              <a:ext cx="1959463" cy="736600"/>
            </a:xfrm>
            <a:prstGeom prst="rect">
              <a:avLst/>
            </a:prstGeom>
            <a:noFill/>
            <a:ln>
              <a:noFill/>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defRPr sz="3400">
                  <a:solidFill>
                    <a:srgbClr val="FF2600"/>
                  </a:solidFill>
                </a:defRPr>
              </a:lvl1pPr>
            </a:lstStyle>
            <a:p>
              <a:pPr lvl="0">
                <a:defRPr sz="1800">
                  <a:solidFill>
                    <a:srgbClr val="000000"/>
                  </a:solidFill>
                </a:defRPr>
              </a:pPr>
              <a:r>
                <a:rPr sz="3400">
                  <a:solidFill>
                    <a:srgbClr val="FF2600"/>
                  </a:solidFill>
                </a:rPr>
                <a:t>Evil SWF</a:t>
              </a:r>
            </a:p>
          </p:txBody>
        </p:sp>
        <p:pic>
          <p:nvPicPr>
            <p:cNvPr id="218" name=""/>
            <p:cNvPicPr/>
            <p:nvPr/>
          </p:nvPicPr>
          <p:blipFill>
            <a:blip r:embed="rId7">
              <a:extLst/>
            </a:blip>
            <a:stretch>
              <a:fillRect/>
            </a:stretch>
          </p:blipFill>
          <p:spPr>
            <a:xfrm>
              <a:off x="-53882" y="-53882"/>
              <a:ext cx="2067227" cy="844364"/>
            </a:xfrm>
            <a:prstGeom prst="rect">
              <a:avLst/>
            </a:prstGeom>
            <a:effectLst/>
          </p:spPr>
        </p:pic>
      </p:grpSp>
      <p:grpSp>
        <p:nvGrpSpPr>
          <p:cNvPr id="223" name="Group 223"/>
          <p:cNvGrpSpPr/>
          <p:nvPr/>
        </p:nvGrpSpPr>
        <p:grpSpPr>
          <a:xfrm>
            <a:off x="5727957" y="8099291"/>
            <a:ext cx="2067227" cy="844364"/>
            <a:chOff x="-53881" y="-53881"/>
            <a:chExt cx="2067225" cy="844363"/>
          </a:xfrm>
        </p:grpSpPr>
        <p:sp>
          <p:nvSpPr>
            <p:cNvPr id="222" name="Shape 222"/>
            <p:cNvSpPr/>
            <p:nvPr/>
          </p:nvSpPr>
          <p:spPr>
            <a:xfrm>
              <a:off x="0" y="0"/>
              <a:ext cx="1959463" cy="736600"/>
            </a:xfrm>
            <a:prstGeom prst="rect">
              <a:avLst/>
            </a:prstGeom>
            <a:noFill/>
            <a:ln>
              <a:noFill/>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defRPr sz="3400">
                  <a:solidFill>
                    <a:srgbClr val="FF2600"/>
                  </a:solidFill>
                </a:defRPr>
              </a:lvl1pPr>
            </a:lstStyle>
            <a:p>
              <a:pPr lvl="0">
                <a:defRPr sz="1800">
                  <a:solidFill>
                    <a:srgbClr val="000000"/>
                  </a:solidFill>
                </a:defRPr>
              </a:pPr>
              <a:r>
                <a:rPr sz="3400">
                  <a:solidFill>
                    <a:srgbClr val="FF2600"/>
                  </a:solidFill>
                </a:rPr>
                <a:t>Evil SWF</a:t>
              </a:r>
            </a:p>
          </p:txBody>
        </p:sp>
        <p:pic>
          <p:nvPicPr>
            <p:cNvPr id="221" name=""/>
            <p:cNvPicPr/>
            <p:nvPr/>
          </p:nvPicPr>
          <p:blipFill>
            <a:blip r:embed="rId8">
              <a:extLst/>
            </a:blip>
            <a:stretch>
              <a:fillRect/>
            </a:stretch>
          </p:blipFill>
          <p:spPr>
            <a:xfrm>
              <a:off x="-53882" y="-53882"/>
              <a:ext cx="2067227" cy="844364"/>
            </a:xfrm>
            <a:prstGeom prst="rect">
              <a:avLst/>
            </a:prstGeom>
            <a:effectLst/>
          </p:spPr>
        </p:pic>
      </p:grpSp>
      <p:grpSp>
        <p:nvGrpSpPr>
          <p:cNvPr id="226" name="Group 226"/>
          <p:cNvGrpSpPr/>
          <p:nvPr/>
        </p:nvGrpSpPr>
        <p:grpSpPr>
          <a:xfrm>
            <a:off x="1303212" y="3177885"/>
            <a:ext cx="3435040" cy="895165"/>
            <a:chOff x="-53881" y="-53881"/>
            <a:chExt cx="3435039" cy="895163"/>
          </a:xfrm>
        </p:grpSpPr>
        <p:sp>
          <p:nvSpPr>
            <p:cNvPr id="225" name="Shape 225"/>
            <p:cNvSpPr/>
            <p:nvPr/>
          </p:nvSpPr>
          <p:spPr>
            <a:xfrm>
              <a:off x="0" y="0"/>
              <a:ext cx="3327276" cy="787400"/>
            </a:xfrm>
            <a:prstGeom prst="rect">
              <a:avLst/>
            </a:prstGeom>
            <a:noFill/>
            <a:ln>
              <a:noFill/>
            </a:ln>
            <a:effectLst/>
            <a:extLst>
              <a:ext uri="{C572A759-6A51-4108-AA02-DFA0A04FC94B}">
                <ma14:wrappingTextBoxFlag xmlns:ma14="http://schemas.microsoft.com/office/mac/drawingml/2011/main" val="1"/>
              </a:ext>
            </a:extLst>
          </p:spPr>
          <p:txBody>
            <a:bodyPr wrap="none" lIns="0" tIns="0" rIns="0" bIns="0" numCol="1" anchor="ctr">
              <a:spAutoFit/>
            </a:bodyPr>
            <a:lstStyle>
              <a:lvl1pPr>
                <a:defRPr sz="3600"/>
              </a:lvl1pPr>
            </a:lstStyle>
            <a:p>
              <a:pPr lvl="0">
                <a:defRPr sz="1800">
                  <a:solidFill>
                    <a:srgbClr val="000000"/>
                  </a:solidFill>
                </a:defRPr>
              </a:pPr>
              <a:r>
                <a:rPr sz="3600">
                  <a:solidFill>
                    <a:srgbClr val="414141"/>
                  </a:solidFill>
                </a:rPr>
                <a:t>vulnerable.com</a:t>
              </a:r>
            </a:p>
          </p:txBody>
        </p:sp>
        <p:pic>
          <p:nvPicPr>
            <p:cNvPr id="224" name=""/>
            <p:cNvPicPr/>
            <p:nvPr/>
          </p:nvPicPr>
          <p:blipFill>
            <a:blip r:embed="rId9">
              <a:extLst/>
            </a:blip>
            <a:stretch>
              <a:fillRect/>
            </a:stretch>
          </p:blipFill>
          <p:spPr>
            <a:xfrm>
              <a:off x="-53882" y="-53882"/>
              <a:ext cx="3435040" cy="895164"/>
            </a:xfrm>
            <a:prstGeom prst="rect">
              <a:avLst/>
            </a:prstGeom>
            <a:effectLst/>
          </p:spPr>
        </p:pic>
      </p:grpSp>
      <p:grpSp>
        <p:nvGrpSpPr>
          <p:cNvPr id="229" name="Group 229"/>
          <p:cNvGrpSpPr/>
          <p:nvPr/>
        </p:nvGrpSpPr>
        <p:grpSpPr>
          <a:xfrm>
            <a:off x="8469980" y="3177885"/>
            <a:ext cx="3435040" cy="895165"/>
            <a:chOff x="-53881" y="-53881"/>
            <a:chExt cx="3435039" cy="895163"/>
          </a:xfrm>
        </p:grpSpPr>
        <p:sp>
          <p:nvSpPr>
            <p:cNvPr id="228" name="Shape 228"/>
            <p:cNvSpPr/>
            <p:nvPr/>
          </p:nvSpPr>
          <p:spPr>
            <a:xfrm>
              <a:off x="0" y="0"/>
              <a:ext cx="3327276" cy="787400"/>
            </a:xfrm>
            <a:prstGeom prst="rect">
              <a:avLst/>
            </a:prstGeom>
            <a:noFill/>
            <a:ln>
              <a:noFill/>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defRPr sz="3600"/>
              </a:lvl1pPr>
            </a:lstStyle>
            <a:p>
              <a:pPr lvl="0">
                <a:defRPr sz="1800">
                  <a:solidFill>
                    <a:srgbClr val="000000"/>
                  </a:solidFill>
                </a:defRPr>
              </a:pPr>
              <a:r>
                <a:rPr sz="3600">
                  <a:solidFill>
                    <a:srgbClr val="414141"/>
                  </a:solidFill>
                </a:rPr>
                <a:t>malicious.com</a:t>
              </a:r>
            </a:p>
          </p:txBody>
        </p:sp>
        <p:pic>
          <p:nvPicPr>
            <p:cNvPr id="227" name=""/>
            <p:cNvPicPr/>
            <p:nvPr/>
          </p:nvPicPr>
          <p:blipFill>
            <a:blip r:embed="rId10">
              <a:extLst/>
            </a:blip>
            <a:stretch>
              <a:fillRect/>
            </a:stretch>
          </p:blipFill>
          <p:spPr>
            <a:xfrm>
              <a:off x="-53882" y="-53882"/>
              <a:ext cx="3435040" cy="895164"/>
            </a:xfrm>
            <a:prstGeom prst="rect">
              <a:avLst/>
            </a:prstGeom>
            <a:effectLst/>
          </p:spPr>
        </p:pic>
      </p:grpSp>
    </p:spTree>
  </p:cSld>
  <p:clrMapOvr>
    <a:masterClrMapping/>
  </p:clrMapOvr>
  <p:transition spd="med" advClick="1"/>
</p:sld>
</file>

<file path=ppt/slides/slide1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33" name="Shape 233"/>
          <p:cNvSpPr/>
          <p:nvPr>
            <p:ph type="title"/>
          </p:nvPr>
        </p:nvSpPr>
        <p:spPr>
          <a:prstGeom prst="rect">
            <a:avLst/>
          </a:prstGeom>
        </p:spPr>
        <p:txBody>
          <a:bodyPr/>
          <a:lstStyle/>
          <a:p>
            <a:pPr lvl="0">
              <a:defRPr sz="1800">
                <a:solidFill>
                  <a:srgbClr val="000000"/>
                </a:solidFill>
              </a:defRPr>
            </a:pPr>
            <a:r>
              <a:rPr sz="7000">
                <a:solidFill>
                  <a:srgbClr val="D93E2B"/>
                </a:solidFill>
              </a:rPr>
              <a:t>Vulnerability Intro</a:t>
            </a:r>
          </a:p>
        </p:txBody>
      </p:sp>
      <p:grpSp>
        <p:nvGrpSpPr>
          <p:cNvPr id="236" name="Group 236"/>
          <p:cNvGrpSpPr/>
          <p:nvPr/>
        </p:nvGrpSpPr>
        <p:grpSpPr>
          <a:xfrm>
            <a:off x="5948962" y="7280751"/>
            <a:ext cx="1625216" cy="895164"/>
            <a:chOff x="-53881" y="-53881"/>
            <a:chExt cx="1625214" cy="895163"/>
          </a:xfrm>
        </p:grpSpPr>
        <p:sp>
          <p:nvSpPr>
            <p:cNvPr id="235" name="Shape 235"/>
            <p:cNvSpPr/>
            <p:nvPr/>
          </p:nvSpPr>
          <p:spPr>
            <a:xfrm>
              <a:off x="0" y="0"/>
              <a:ext cx="1517452" cy="787400"/>
            </a:xfrm>
            <a:prstGeom prst="rect">
              <a:avLst/>
            </a:prstGeom>
            <a:noFill/>
            <a:ln>
              <a:noFill/>
            </a:ln>
            <a:effectLst/>
            <a:extLst>
              <a:ext uri="{C572A759-6A51-4108-AA02-DFA0A04FC94B}">
                <ma14:wrappingTextBoxFlag xmlns:ma14="http://schemas.microsoft.com/office/mac/drawingml/2011/main" val="1"/>
              </a:ext>
            </a:extLst>
          </p:spPr>
          <p:txBody>
            <a:bodyPr wrap="none" lIns="0" tIns="0" rIns="0" bIns="0" numCol="1" anchor="ctr">
              <a:spAutoFit/>
            </a:bodyPr>
            <a:lstStyle>
              <a:lvl1pPr>
                <a:defRPr sz="3600"/>
              </a:lvl1pPr>
            </a:lstStyle>
            <a:p>
              <a:pPr lvl="0">
                <a:defRPr sz="1800">
                  <a:solidFill>
                    <a:srgbClr val="000000"/>
                  </a:solidFill>
                </a:defRPr>
              </a:pPr>
              <a:r>
                <a:rPr sz="3600">
                  <a:solidFill>
                    <a:srgbClr val="414141"/>
                  </a:solidFill>
                </a:rPr>
                <a:t>Victim</a:t>
              </a:r>
            </a:p>
          </p:txBody>
        </p:sp>
        <p:pic>
          <p:nvPicPr>
            <p:cNvPr id="234" name=""/>
            <p:cNvPicPr/>
            <p:nvPr/>
          </p:nvPicPr>
          <p:blipFill>
            <a:blip r:embed="rId3">
              <a:extLst/>
            </a:blip>
            <a:stretch>
              <a:fillRect/>
            </a:stretch>
          </p:blipFill>
          <p:spPr>
            <a:xfrm>
              <a:off x="-53882" y="-53882"/>
              <a:ext cx="1625216" cy="895164"/>
            </a:xfrm>
            <a:prstGeom prst="rect">
              <a:avLst/>
            </a:prstGeom>
            <a:effectLst/>
          </p:spPr>
        </p:pic>
      </p:grpSp>
      <p:pic>
        <p:nvPicPr>
          <p:cNvPr id="237" name=""/>
          <p:cNvPicPr/>
          <p:nvPr/>
        </p:nvPicPr>
        <p:blipFill>
          <a:blip r:embed="rId4">
            <a:extLst/>
          </a:blip>
          <a:stretch>
            <a:fillRect/>
          </a:stretch>
        </p:blipFill>
        <p:spPr>
          <a:xfrm rot="14045522">
            <a:off x="3378861" y="5569241"/>
            <a:ext cx="4014056" cy="246564"/>
          </a:xfrm>
          <a:prstGeom prst="rect">
            <a:avLst/>
          </a:prstGeom>
        </p:spPr>
      </p:pic>
      <p:pic>
        <p:nvPicPr>
          <p:cNvPr id="239" name=""/>
          <p:cNvPicPr/>
          <p:nvPr/>
        </p:nvPicPr>
        <p:blipFill>
          <a:blip r:embed="rId5">
            <a:extLst/>
          </a:blip>
          <a:stretch>
            <a:fillRect/>
          </a:stretch>
        </p:blipFill>
        <p:spPr>
          <a:xfrm rot="17945565">
            <a:off x="5904455" y="5569162"/>
            <a:ext cx="3882201" cy="246565"/>
          </a:xfrm>
          <a:prstGeom prst="rect">
            <a:avLst/>
          </a:prstGeom>
        </p:spPr>
      </p:pic>
      <p:grpSp>
        <p:nvGrpSpPr>
          <p:cNvPr id="243" name="Group 243"/>
          <p:cNvGrpSpPr/>
          <p:nvPr/>
        </p:nvGrpSpPr>
        <p:grpSpPr>
          <a:xfrm>
            <a:off x="9869993" y="4003385"/>
            <a:ext cx="2067227" cy="844365"/>
            <a:chOff x="-53881" y="-53881"/>
            <a:chExt cx="2067225" cy="844363"/>
          </a:xfrm>
        </p:grpSpPr>
        <p:sp>
          <p:nvSpPr>
            <p:cNvPr id="242" name="Shape 242"/>
            <p:cNvSpPr/>
            <p:nvPr/>
          </p:nvSpPr>
          <p:spPr>
            <a:xfrm>
              <a:off x="0" y="0"/>
              <a:ext cx="1959463" cy="736600"/>
            </a:xfrm>
            <a:prstGeom prst="rect">
              <a:avLst/>
            </a:prstGeom>
            <a:noFill/>
            <a:ln>
              <a:noFill/>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defRPr sz="3400">
                  <a:solidFill>
                    <a:srgbClr val="FF2600"/>
                  </a:solidFill>
                </a:defRPr>
              </a:lvl1pPr>
            </a:lstStyle>
            <a:p>
              <a:pPr lvl="0">
                <a:defRPr sz="1800">
                  <a:solidFill>
                    <a:srgbClr val="000000"/>
                  </a:solidFill>
                </a:defRPr>
              </a:pPr>
              <a:r>
                <a:rPr sz="3400">
                  <a:solidFill>
                    <a:srgbClr val="FF2600"/>
                  </a:solidFill>
                </a:rPr>
                <a:t>Evil SWF</a:t>
              </a:r>
            </a:p>
          </p:txBody>
        </p:sp>
        <p:pic>
          <p:nvPicPr>
            <p:cNvPr id="241" name=""/>
            <p:cNvPicPr/>
            <p:nvPr/>
          </p:nvPicPr>
          <p:blipFill>
            <a:blip r:embed="rId6">
              <a:extLst/>
            </a:blip>
            <a:stretch>
              <a:fillRect/>
            </a:stretch>
          </p:blipFill>
          <p:spPr>
            <a:xfrm>
              <a:off x="-53882" y="-53882"/>
              <a:ext cx="2067227" cy="844364"/>
            </a:xfrm>
            <a:prstGeom prst="rect">
              <a:avLst/>
            </a:prstGeom>
            <a:effectLst/>
          </p:spPr>
        </p:pic>
      </p:grpSp>
      <p:pic>
        <p:nvPicPr>
          <p:cNvPr id="244" name=""/>
          <p:cNvPicPr/>
          <p:nvPr/>
        </p:nvPicPr>
        <p:blipFill>
          <a:blip r:embed="rId7">
            <a:extLst/>
          </a:blip>
          <a:stretch>
            <a:fillRect/>
          </a:stretch>
        </p:blipFill>
        <p:spPr>
          <a:xfrm rot="7850432">
            <a:off x="6537799" y="5731899"/>
            <a:ext cx="3942650" cy="246564"/>
          </a:xfrm>
          <a:prstGeom prst="rect">
            <a:avLst/>
          </a:prstGeom>
        </p:spPr>
      </p:pic>
      <p:sp>
        <p:nvSpPr>
          <p:cNvPr id="246" name="Shape 246"/>
          <p:cNvSpPr/>
          <p:nvPr/>
        </p:nvSpPr>
        <p:spPr>
          <a:xfrm>
            <a:off x="162552" y="6807199"/>
            <a:ext cx="4845480" cy="2489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0">
              <a:defRPr sz="1800">
                <a:solidFill>
                  <a:srgbClr val="000000"/>
                </a:solidFill>
              </a:defRPr>
            </a:pPr>
            <a:r>
              <a:rPr sz="3500">
                <a:solidFill>
                  <a:srgbClr val="FF2600"/>
                </a:solidFill>
              </a:rPr>
              <a:t>“Hey Crossdomain.xml,</a:t>
            </a:r>
            <a:br>
              <a:rPr sz="3500">
                <a:solidFill>
                  <a:srgbClr val="FF2600"/>
                </a:solidFill>
              </a:rPr>
            </a:br>
            <a:r>
              <a:rPr sz="3500">
                <a:solidFill>
                  <a:srgbClr val="FF2600"/>
                </a:solidFill>
              </a:rPr>
              <a:t>do I have permission to talk to you?”</a:t>
            </a:r>
          </a:p>
        </p:txBody>
      </p:sp>
      <p:pic>
        <p:nvPicPr>
          <p:cNvPr id="247" name=""/>
          <p:cNvPicPr/>
          <p:nvPr/>
        </p:nvPicPr>
        <p:blipFill>
          <a:blip r:embed="rId8">
            <a:extLst/>
          </a:blip>
          <a:stretch>
            <a:fillRect/>
          </a:stretch>
        </p:blipFill>
        <p:spPr>
          <a:xfrm rot="13989778">
            <a:off x="3053596" y="5569351"/>
            <a:ext cx="3812271" cy="246564"/>
          </a:xfrm>
          <a:prstGeom prst="rect">
            <a:avLst/>
          </a:prstGeom>
        </p:spPr>
      </p:pic>
      <p:grpSp>
        <p:nvGrpSpPr>
          <p:cNvPr id="251" name="Group 251"/>
          <p:cNvGrpSpPr/>
          <p:nvPr/>
        </p:nvGrpSpPr>
        <p:grpSpPr>
          <a:xfrm>
            <a:off x="5727957" y="8099291"/>
            <a:ext cx="2067227" cy="844364"/>
            <a:chOff x="-53881" y="-53881"/>
            <a:chExt cx="2067225" cy="844363"/>
          </a:xfrm>
        </p:grpSpPr>
        <p:sp>
          <p:nvSpPr>
            <p:cNvPr id="250" name="Shape 250"/>
            <p:cNvSpPr/>
            <p:nvPr/>
          </p:nvSpPr>
          <p:spPr>
            <a:xfrm>
              <a:off x="0" y="0"/>
              <a:ext cx="1959463" cy="736600"/>
            </a:xfrm>
            <a:prstGeom prst="rect">
              <a:avLst/>
            </a:prstGeom>
            <a:noFill/>
            <a:ln>
              <a:noFill/>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defRPr sz="3400">
                  <a:solidFill>
                    <a:srgbClr val="FF2600"/>
                  </a:solidFill>
                </a:defRPr>
              </a:lvl1pPr>
            </a:lstStyle>
            <a:p>
              <a:pPr lvl="0">
                <a:defRPr sz="1800">
                  <a:solidFill>
                    <a:srgbClr val="000000"/>
                  </a:solidFill>
                </a:defRPr>
              </a:pPr>
              <a:r>
                <a:rPr sz="3400">
                  <a:solidFill>
                    <a:srgbClr val="FF2600"/>
                  </a:solidFill>
                </a:rPr>
                <a:t>Evil SWF</a:t>
              </a:r>
            </a:p>
          </p:txBody>
        </p:sp>
        <p:pic>
          <p:nvPicPr>
            <p:cNvPr id="249" name=""/>
            <p:cNvPicPr/>
            <p:nvPr/>
          </p:nvPicPr>
          <p:blipFill>
            <a:blip r:embed="rId9">
              <a:extLst/>
            </a:blip>
            <a:stretch>
              <a:fillRect/>
            </a:stretch>
          </p:blipFill>
          <p:spPr>
            <a:xfrm>
              <a:off x="-53882" y="-53882"/>
              <a:ext cx="2067227" cy="844364"/>
            </a:xfrm>
            <a:prstGeom prst="rect">
              <a:avLst/>
            </a:prstGeom>
            <a:effectLst/>
          </p:spPr>
        </p:pic>
      </p:grpSp>
      <p:grpSp>
        <p:nvGrpSpPr>
          <p:cNvPr id="254" name="Group 254"/>
          <p:cNvGrpSpPr/>
          <p:nvPr/>
        </p:nvGrpSpPr>
        <p:grpSpPr>
          <a:xfrm>
            <a:off x="1303212" y="3177885"/>
            <a:ext cx="3435040" cy="895165"/>
            <a:chOff x="-53881" y="-53881"/>
            <a:chExt cx="3435039" cy="895163"/>
          </a:xfrm>
        </p:grpSpPr>
        <p:sp>
          <p:nvSpPr>
            <p:cNvPr id="253" name="Shape 253"/>
            <p:cNvSpPr/>
            <p:nvPr/>
          </p:nvSpPr>
          <p:spPr>
            <a:xfrm>
              <a:off x="0" y="0"/>
              <a:ext cx="3327276" cy="787400"/>
            </a:xfrm>
            <a:prstGeom prst="rect">
              <a:avLst/>
            </a:prstGeom>
            <a:noFill/>
            <a:ln>
              <a:noFill/>
            </a:ln>
            <a:effectLst/>
            <a:extLst>
              <a:ext uri="{C572A759-6A51-4108-AA02-DFA0A04FC94B}">
                <ma14:wrappingTextBoxFlag xmlns:ma14="http://schemas.microsoft.com/office/mac/drawingml/2011/main" val="1"/>
              </a:ext>
            </a:extLst>
          </p:spPr>
          <p:txBody>
            <a:bodyPr wrap="none" lIns="0" tIns="0" rIns="0" bIns="0" numCol="1" anchor="ctr">
              <a:spAutoFit/>
            </a:bodyPr>
            <a:lstStyle>
              <a:lvl1pPr>
                <a:defRPr sz="3600"/>
              </a:lvl1pPr>
            </a:lstStyle>
            <a:p>
              <a:pPr lvl="0">
                <a:defRPr sz="1800">
                  <a:solidFill>
                    <a:srgbClr val="000000"/>
                  </a:solidFill>
                </a:defRPr>
              </a:pPr>
              <a:r>
                <a:rPr sz="3600">
                  <a:solidFill>
                    <a:srgbClr val="414141"/>
                  </a:solidFill>
                </a:rPr>
                <a:t>vulnerable.com</a:t>
              </a:r>
            </a:p>
          </p:txBody>
        </p:sp>
        <p:pic>
          <p:nvPicPr>
            <p:cNvPr id="252" name=""/>
            <p:cNvPicPr/>
            <p:nvPr/>
          </p:nvPicPr>
          <p:blipFill>
            <a:blip r:embed="rId10">
              <a:extLst/>
            </a:blip>
            <a:stretch>
              <a:fillRect/>
            </a:stretch>
          </p:blipFill>
          <p:spPr>
            <a:xfrm>
              <a:off x="-53882" y="-53882"/>
              <a:ext cx="3435040" cy="895164"/>
            </a:xfrm>
            <a:prstGeom prst="rect">
              <a:avLst/>
            </a:prstGeom>
            <a:effectLst/>
          </p:spPr>
        </p:pic>
      </p:grpSp>
      <p:grpSp>
        <p:nvGrpSpPr>
          <p:cNvPr id="257" name="Group 257"/>
          <p:cNvGrpSpPr/>
          <p:nvPr/>
        </p:nvGrpSpPr>
        <p:grpSpPr>
          <a:xfrm>
            <a:off x="8469980" y="3177885"/>
            <a:ext cx="3435040" cy="895165"/>
            <a:chOff x="-53881" y="-53881"/>
            <a:chExt cx="3435039" cy="895163"/>
          </a:xfrm>
        </p:grpSpPr>
        <p:sp>
          <p:nvSpPr>
            <p:cNvPr id="256" name="Shape 256"/>
            <p:cNvSpPr/>
            <p:nvPr/>
          </p:nvSpPr>
          <p:spPr>
            <a:xfrm>
              <a:off x="0" y="0"/>
              <a:ext cx="3327276" cy="787400"/>
            </a:xfrm>
            <a:prstGeom prst="rect">
              <a:avLst/>
            </a:prstGeom>
            <a:noFill/>
            <a:ln>
              <a:noFill/>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defRPr sz="3600"/>
              </a:lvl1pPr>
            </a:lstStyle>
            <a:p>
              <a:pPr lvl="0">
                <a:defRPr sz="1800">
                  <a:solidFill>
                    <a:srgbClr val="000000"/>
                  </a:solidFill>
                </a:defRPr>
              </a:pPr>
              <a:r>
                <a:rPr sz="3600">
                  <a:solidFill>
                    <a:srgbClr val="414141"/>
                  </a:solidFill>
                </a:rPr>
                <a:t>malicious.com</a:t>
              </a:r>
            </a:p>
          </p:txBody>
        </p:sp>
        <p:pic>
          <p:nvPicPr>
            <p:cNvPr id="255" name=""/>
            <p:cNvPicPr/>
            <p:nvPr/>
          </p:nvPicPr>
          <p:blipFill>
            <a:blip r:embed="rId11">
              <a:extLst/>
            </a:blip>
            <a:stretch>
              <a:fillRect/>
            </a:stretch>
          </p:blipFill>
          <p:spPr>
            <a:xfrm>
              <a:off x="-53882" y="-53882"/>
              <a:ext cx="3435040" cy="895164"/>
            </a:xfrm>
            <a:prstGeom prst="rect">
              <a:avLst/>
            </a:prstGeom>
            <a:effectLst/>
          </p:spPr>
        </p:pic>
      </p:grpSp>
      <p:pic>
        <p:nvPicPr>
          <p:cNvPr id="258" name="pasted-image.png"/>
          <p:cNvPicPr/>
          <p:nvPr/>
        </p:nvPicPr>
        <p:blipFill>
          <a:blip r:embed="rId12">
            <a:extLst/>
          </a:blip>
          <a:stretch>
            <a:fillRect/>
          </a:stretch>
        </p:blipFill>
        <p:spPr>
          <a:xfrm>
            <a:off x="622330" y="2696741"/>
            <a:ext cx="4796805" cy="486253"/>
          </a:xfrm>
          <a:prstGeom prst="rect">
            <a:avLst/>
          </a:prstGeom>
          <a:ln w="12700">
            <a:miter lim="400000"/>
          </a:ln>
        </p:spPr>
      </p:pic>
    </p:spTree>
  </p:cSld>
  <p:clrMapOvr>
    <a:masterClrMapping/>
  </p:clrMapOvr>
  <p:transition spd="med" advClick="1"/>
</p:sld>
</file>

<file path=ppt/slides/slide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1" name="Shape 51"/>
          <p:cNvSpPr/>
          <p:nvPr>
            <p:ph type="title"/>
          </p:nvPr>
        </p:nvSpPr>
        <p:spPr>
          <a:prstGeom prst="rect">
            <a:avLst/>
          </a:prstGeom>
        </p:spPr>
        <p:txBody>
          <a:bodyPr/>
          <a:lstStyle/>
          <a:p>
            <a:pPr lvl="0">
              <a:defRPr sz="1800">
                <a:solidFill>
                  <a:srgbClr val="000000"/>
                </a:solidFill>
              </a:defRPr>
            </a:pPr>
            <a:r>
              <a:rPr sz="7000">
                <a:solidFill>
                  <a:srgbClr val="D93E2B"/>
                </a:solidFill>
              </a:rPr>
              <a:t>About Me</a:t>
            </a:r>
          </a:p>
        </p:txBody>
      </p:sp>
      <p:pic>
        <p:nvPicPr>
          <p:cNvPr id="52" name="1992 - 03 -026.jpeg"/>
          <p:cNvPicPr/>
          <p:nvPr/>
        </p:nvPicPr>
        <p:blipFill>
          <a:blip r:embed="rId3">
            <a:extLst/>
          </a:blip>
          <a:stretch>
            <a:fillRect/>
          </a:stretch>
        </p:blipFill>
        <p:spPr>
          <a:xfrm>
            <a:off x="8539063" y="2964006"/>
            <a:ext cx="3984724" cy="4854486"/>
          </a:xfrm>
          <a:prstGeom prst="rect">
            <a:avLst/>
          </a:prstGeom>
          <a:ln w="25400">
            <a:miter lim="400000"/>
          </a:ln>
          <a:effectLst>
            <a:outerShdw sx="100000" sy="100000" kx="0" ky="0" algn="b" rotWithShape="0" blurRad="190500" dist="101600" dir="5400000">
              <a:srgbClr val="000000">
                <a:alpha val="40000"/>
              </a:srgbClr>
            </a:outerShdw>
          </a:effectLst>
        </p:spPr>
      </p:pic>
    </p:spTree>
  </p:cSld>
  <p:clrMapOvr>
    <a:masterClrMapping/>
  </p:clrMapOvr>
  <p:transition spd="med" advClick="1"/>
</p:sld>
</file>

<file path=ppt/slides/slide2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62" name="Shape 262"/>
          <p:cNvSpPr/>
          <p:nvPr>
            <p:ph type="title"/>
          </p:nvPr>
        </p:nvSpPr>
        <p:spPr>
          <a:prstGeom prst="rect">
            <a:avLst/>
          </a:prstGeom>
        </p:spPr>
        <p:txBody>
          <a:bodyPr/>
          <a:lstStyle/>
          <a:p>
            <a:pPr lvl="0">
              <a:defRPr sz="1800">
                <a:solidFill>
                  <a:srgbClr val="000000"/>
                </a:solidFill>
              </a:defRPr>
            </a:pPr>
            <a:r>
              <a:rPr sz="7000">
                <a:solidFill>
                  <a:srgbClr val="D93E2B"/>
                </a:solidFill>
              </a:rPr>
              <a:t>Vulnerability Intro</a:t>
            </a:r>
          </a:p>
        </p:txBody>
      </p:sp>
      <p:grpSp>
        <p:nvGrpSpPr>
          <p:cNvPr id="265" name="Group 265"/>
          <p:cNvGrpSpPr/>
          <p:nvPr/>
        </p:nvGrpSpPr>
        <p:grpSpPr>
          <a:xfrm>
            <a:off x="5948962" y="7280751"/>
            <a:ext cx="1625216" cy="895164"/>
            <a:chOff x="-53881" y="-53881"/>
            <a:chExt cx="1625214" cy="895163"/>
          </a:xfrm>
        </p:grpSpPr>
        <p:sp>
          <p:nvSpPr>
            <p:cNvPr id="264" name="Shape 264"/>
            <p:cNvSpPr/>
            <p:nvPr/>
          </p:nvSpPr>
          <p:spPr>
            <a:xfrm>
              <a:off x="0" y="0"/>
              <a:ext cx="1517452" cy="787400"/>
            </a:xfrm>
            <a:prstGeom prst="rect">
              <a:avLst/>
            </a:prstGeom>
            <a:noFill/>
            <a:ln>
              <a:noFill/>
            </a:ln>
            <a:effectLst/>
            <a:extLst>
              <a:ext uri="{C572A759-6A51-4108-AA02-DFA0A04FC94B}">
                <ma14:wrappingTextBoxFlag xmlns:ma14="http://schemas.microsoft.com/office/mac/drawingml/2011/main" val="1"/>
              </a:ext>
            </a:extLst>
          </p:spPr>
          <p:txBody>
            <a:bodyPr wrap="none" lIns="0" tIns="0" rIns="0" bIns="0" numCol="1" anchor="ctr">
              <a:spAutoFit/>
            </a:bodyPr>
            <a:lstStyle>
              <a:lvl1pPr>
                <a:defRPr sz="3600"/>
              </a:lvl1pPr>
            </a:lstStyle>
            <a:p>
              <a:pPr lvl="0">
                <a:defRPr sz="1800">
                  <a:solidFill>
                    <a:srgbClr val="000000"/>
                  </a:solidFill>
                </a:defRPr>
              </a:pPr>
              <a:r>
                <a:rPr sz="3600">
                  <a:solidFill>
                    <a:srgbClr val="414141"/>
                  </a:solidFill>
                </a:rPr>
                <a:t>Victim</a:t>
              </a:r>
            </a:p>
          </p:txBody>
        </p:sp>
        <p:pic>
          <p:nvPicPr>
            <p:cNvPr id="263" name=""/>
            <p:cNvPicPr/>
            <p:nvPr/>
          </p:nvPicPr>
          <p:blipFill>
            <a:blip r:embed="rId3">
              <a:extLst/>
            </a:blip>
            <a:stretch>
              <a:fillRect/>
            </a:stretch>
          </p:blipFill>
          <p:spPr>
            <a:xfrm>
              <a:off x="-53882" y="-53882"/>
              <a:ext cx="1625216" cy="895164"/>
            </a:xfrm>
            <a:prstGeom prst="rect">
              <a:avLst/>
            </a:prstGeom>
            <a:effectLst/>
          </p:spPr>
        </p:pic>
      </p:grpSp>
      <p:pic>
        <p:nvPicPr>
          <p:cNvPr id="266" name=""/>
          <p:cNvPicPr/>
          <p:nvPr/>
        </p:nvPicPr>
        <p:blipFill>
          <a:blip r:embed="rId4">
            <a:extLst/>
          </a:blip>
          <a:stretch>
            <a:fillRect/>
          </a:stretch>
        </p:blipFill>
        <p:spPr>
          <a:xfrm rot="14045522">
            <a:off x="3378861" y="5569241"/>
            <a:ext cx="4014056" cy="246564"/>
          </a:xfrm>
          <a:prstGeom prst="rect">
            <a:avLst/>
          </a:prstGeom>
        </p:spPr>
      </p:pic>
      <p:pic>
        <p:nvPicPr>
          <p:cNvPr id="268" name=""/>
          <p:cNvPicPr/>
          <p:nvPr/>
        </p:nvPicPr>
        <p:blipFill>
          <a:blip r:embed="rId5">
            <a:extLst/>
          </a:blip>
          <a:stretch>
            <a:fillRect/>
          </a:stretch>
        </p:blipFill>
        <p:spPr>
          <a:xfrm rot="17945565">
            <a:off x="5904455" y="5569162"/>
            <a:ext cx="3882201" cy="246565"/>
          </a:xfrm>
          <a:prstGeom prst="rect">
            <a:avLst/>
          </a:prstGeom>
        </p:spPr>
      </p:pic>
      <p:pic>
        <p:nvPicPr>
          <p:cNvPr id="270" name=""/>
          <p:cNvPicPr/>
          <p:nvPr/>
        </p:nvPicPr>
        <p:blipFill>
          <a:blip r:embed="rId6">
            <a:extLst/>
          </a:blip>
          <a:stretch>
            <a:fillRect/>
          </a:stretch>
        </p:blipFill>
        <p:spPr>
          <a:xfrm rot="3161290">
            <a:off x="2699855" y="5732786"/>
            <a:ext cx="3898313" cy="246565"/>
          </a:xfrm>
          <a:prstGeom prst="rect">
            <a:avLst/>
          </a:prstGeom>
        </p:spPr>
      </p:pic>
      <p:grpSp>
        <p:nvGrpSpPr>
          <p:cNvPr id="274" name="Group 274"/>
          <p:cNvGrpSpPr/>
          <p:nvPr/>
        </p:nvGrpSpPr>
        <p:grpSpPr>
          <a:xfrm>
            <a:off x="9869993" y="4003385"/>
            <a:ext cx="2067227" cy="844365"/>
            <a:chOff x="-53881" y="-53881"/>
            <a:chExt cx="2067225" cy="844363"/>
          </a:xfrm>
        </p:grpSpPr>
        <p:sp>
          <p:nvSpPr>
            <p:cNvPr id="273" name="Shape 273"/>
            <p:cNvSpPr/>
            <p:nvPr/>
          </p:nvSpPr>
          <p:spPr>
            <a:xfrm>
              <a:off x="0" y="0"/>
              <a:ext cx="1959463" cy="736600"/>
            </a:xfrm>
            <a:prstGeom prst="rect">
              <a:avLst/>
            </a:prstGeom>
            <a:noFill/>
            <a:ln>
              <a:noFill/>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defRPr sz="3400">
                  <a:solidFill>
                    <a:srgbClr val="FF2600"/>
                  </a:solidFill>
                </a:defRPr>
              </a:lvl1pPr>
            </a:lstStyle>
            <a:p>
              <a:pPr lvl="0">
                <a:defRPr sz="1800">
                  <a:solidFill>
                    <a:srgbClr val="000000"/>
                  </a:solidFill>
                </a:defRPr>
              </a:pPr>
              <a:r>
                <a:rPr sz="3400">
                  <a:solidFill>
                    <a:srgbClr val="FF2600"/>
                  </a:solidFill>
                </a:rPr>
                <a:t>Evil SWF</a:t>
              </a:r>
            </a:p>
          </p:txBody>
        </p:sp>
        <p:pic>
          <p:nvPicPr>
            <p:cNvPr id="272" name=""/>
            <p:cNvPicPr/>
            <p:nvPr/>
          </p:nvPicPr>
          <p:blipFill>
            <a:blip r:embed="rId7">
              <a:extLst/>
            </a:blip>
            <a:stretch>
              <a:fillRect/>
            </a:stretch>
          </p:blipFill>
          <p:spPr>
            <a:xfrm>
              <a:off x="-53882" y="-53882"/>
              <a:ext cx="2067227" cy="844364"/>
            </a:xfrm>
            <a:prstGeom prst="rect">
              <a:avLst/>
            </a:prstGeom>
            <a:effectLst/>
          </p:spPr>
        </p:pic>
      </p:grpSp>
      <p:pic>
        <p:nvPicPr>
          <p:cNvPr id="275" name=""/>
          <p:cNvPicPr/>
          <p:nvPr/>
        </p:nvPicPr>
        <p:blipFill>
          <a:blip r:embed="rId8">
            <a:extLst/>
          </a:blip>
          <a:stretch>
            <a:fillRect/>
          </a:stretch>
        </p:blipFill>
        <p:spPr>
          <a:xfrm rot="7850432">
            <a:off x="6537799" y="5731899"/>
            <a:ext cx="3942650" cy="246564"/>
          </a:xfrm>
          <a:prstGeom prst="rect">
            <a:avLst/>
          </a:prstGeom>
        </p:spPr>
      </p:pic>
      <p:sp>
        <p:nvSpPr>
          <p:cNvPr id="277" name="Shape 277"/>
          <p:cNvSpPr/>
          <p:nvPr/>
        </p:nvSpPr>
        <p:spPr>
          <a:xfrm>
            <a:off x="162552" y="7702549"/>
            <a:ext cx="4845480" cy="6985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3500">
                <a:solidFill>
                  <a:srgbClr val="FF2600"/>
                </a:solidFill>
              </a:defRPr>
            </a:lvl1pPr>
          </a:lstStyle>
          <a:p>
            <a:pPr lvl="0">
              <a:defRPr sz="1800">
                <a:solidFill>
                  <a:srgbClr val="000000"/>
                </a:solidFill>
              </a:defRPr>
            </a:pPr>
            <a:r>
              <a:rPr sz="3500">
                <a:solidFill>
                  <a:srgbClr val="FF2600"/>
                </a:solidFill>
              </a:rPr>
              <a:t>“Yes! Yes, you do!”</a:t>
            </a:r>
          </a:p>
        </p:txBody>
      </p:sp>
      <p:pic>
        <p:nvPicPr>
          <p:cNvPr id="278" name=""/>
          <p:cNvPicPr/>
          <p:nvPr/>
        </p:nvPicPr>
        <p:blipFill>
          <a:blip r:embed="rId9">
            <a:extLst/>
          </a:blip>
          <a:stretch>
            <a:fillRect/>
          </a:stretch>
        </p:blipFill>
        <p:spPr>
          <a:xfrm rot="13989778">
            <a:off x="3053596" y="5569351"/>
            <a:ext cx="3812271" cy="246564"/>
          </a:xfrm>
          <a:prstGeom prst="rect">
            <a:avLst/>
          </a:prstGeom>
        </p:spPr>
      </p:pic>
      <p:grpSp>
        <p:nvGrpSpPr>
          <p:cNvPr id="282" name="Group 282"/>
          <p:cNvGrpSpPr/>
          <p:nvPr/>
        </p:nvGrpSpPr>
        <p:grpSpPr>
          <a:xfrm>
            <a:off x="5727957" y="8099291"/>
            <a:ext cx="2067227" cy="844364"/>
            <a:chOff x="-53881" y="-53881"/>
            <a:chExt cx="2067225" cy="844363"/>
          </a:xfrm>
        </p:grpSpPr>
        <p:sp>
          <p:nvSpPr>
            <p:cNvPr id="281" name="Shape 281"/>
            <p:cNvSpPr/>
            <p:nvPr/>
          </p:nvSpPr>
          <p:spPr>
            <a:xfrm>
              <a:off x="0" y="0"/>
              <a:ext cx="1959463" cy="736600"/>
            </a:xfrm>
            <a:prstGeom prst="rect">
              <a:avLst/>
            </a:prstGeom>
            <a:noFill/>
            <a:ln>
              <a:noFill/>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defRPr sz="3400">
                  <a:solidFill>
                    <a:srgbClr val="FF2600"/>
                  </a:solidFill>
                </a:defRPr>
              </a:lvl1pPr>
            </a:lstStyle>
            <a:p>
              <a:pPr lvl="0">
                <a:defRPr sz="1800">
                  <a:solidFill>
                    <a:srgbClr val="000000"/>
                  </a:solidFill>
                </a:defRPr>
              </a:pPr>
              <a:r>
                <a:rPr sz="3400">
                  <a:solidFill>
                    <a:srgbClr val="FF2600"/>
                  </a:solidFill>
                </a:rPr>
                <a:t>Evil SWF</a:t>
              </a:r>
            </a:p>
          </p:txBody>
        </p:sp>
        <p:pic>
          <p:nvPicPr>
            <p:cNvPr id="280" name=""/>
            <p:cNvPicPr/>
            <p:nvPr/>
          </p:nvPicPr>
          <p:blipFill>
            <a:blip r:embed="rId10">
              <a:extLst/>
            </a:blip>
            <a:stretch>
              <a:fillRect/>
            </a:stretch>
          </p:blipFill>
          <p:spPr>
            <a:xfrm>
              <a:off x="-53882" y="-53882"/>
              <a:ext cx="2067227" cy="844364"/>
            </a:xfrm>
            <a:prstGeom prst="rect">
              <a:avLst/>
            </a:prstGeom>
            <a:effectLst/>
          </p:spPr>
        </p:pic>
      </p:grpSp>
      <p:grpSp>
        <p:nvGrpSpPr>
          <p:cNvPr id="285" name="Group 285"/>
          <p:cNvGrpSpPr/>
          <p:nvPr/>
        </p:nvGrpSpPr>
        <p:grpSpPr>
          <a:xfrm>
            <a:off x="1303212" y="3177885"/>
            <a:ext cx="3435040" cy="895165"/>
            <a:chOff x="-53881" y="-53881"/>
            <a:chExt cx="3435039" cy="895163"/>
          </a:xfrm>
        </p:grpSpPr>
        <p:sp>
          <p:nvSpPr>
            <p:cNvPr id="284" name="Shape 284"/>
            <p:cNvSpPr/>
            <p:nvPr/>
          </p:nvSpPr>
          <p:spPr>
            <a:xfrm>
              <a:off x="0" y="0"/>
              <a:ext cx="3327276" cy="787400"/>
            </a:xfrm>
            <a:prstGeom prst="rect">
              <a:avLst/>
            </a:prstGeom>
            <a:noFill/>
            <a:ln>
              <a:noFill/>
            </a:ln>
            <a:effectLst/>
            <a:extLst>
              <a:ext uri="{C572A759-6A51-4108-AA02-DFA0A04FC94B}">
                <ma14:wrappingTextBoxFlag xmlns:ma14="http://schemas.microsoft.com/office/mac/drawingml/2011/main" val="1"/>
              </a:ext>
            </a:extLst>
          </p:spPr>
          <p:txBody>
            <a:bodyPr wrap="none" lIns="0" tIns="0" rIns="0" bIns="0" numCol="1" anchor="ctr">
              <a:spAutoFit/>
            </a:bodyPr>
            <a:lstStyle>
              <a:lvl1pPr>
                <a:defRPr sz="3600"/>
              </a:lvl1pPr>
            </a:lstStyle>
            <a:p>
              <a:pPr lvl="0">
                <a:defRPr sz="1800">
                  <a:solidFill>
                    <a:srgbClr val="000000"/>
                  </a:solidFill>
                </a:defRPr>
              </a:pPr>
              <a:r>
                <a:rPr sz="3600">
                  <a:solidFill>
                    <a:srgbClr val="414141"/>
                  </a:solidFill>
                </a:rPr>
                <a:t>vulnerable.com</a:t>
              </a:r>
            </a:p>
          </p:txBody>
        </p:sp>
        <p:pic>
          <p:nvPicPr>
            <p:cNvPr id="283" name=""/>
            <p:cNvPicPr/>
            <p:nvPr/>
          </p:nvPicPr>
          <p:blipFill>
            <a:blip r:embed="rId11">
              <a:extLst/>
            </a:blip>
            <a:stretch>
              <a:fillRect/>
            </a:stretch>
          </p:blipFill>
          <p:spPr>
            <a:xfrm>
              <a:off x="-53882" y="-53882"/>
              <a:ext cx="3435040" cy="895164"/>
            </a:xfrm>
            <a:prstGeom prst="rect">
              <a:avLst/>
            </a:prstGeom>
            <a:effectLst/>
          </p:spPr>
        </p:pic>
      </p:grpSp>
      <p:grpSp>
        <p:nvGrpSpPr>
          <p:cNvPr id="288" name="Group 288"/>
          <p:cNvGrpSpPr/>
          <p:nvPr/>
        </p:nvGrpSpPr>
        <p:grpSpPr>
          <a:xfrm>
            <a:off x="8469980" y="3177885"/>
            <a:ext cx="3435040" cy="895165"/>
            <a:chOff x="-53881" y="-53881"/>
            <a:chExt cx="3435039" cy="895163"/>
          </a:xfrm>
        </p:grpSpPr>
        <p:sp>
          <p:nvSpPr>
            <p:cNvPr id="287" name="Shape 287"/>
            <p:cNvSpPr/>
            <p:nvPr/>
          </p:nvSpPr>
          <p:spPr>
            <a:xfrm>
              <a:off x="0" y="0"/>
              <a:ext cx="3327276" cy="787400"/>
            </a:xfrm>
            <a:prstGeom prst="rect">
              <a:avLst/>
            </a:prstGeom>
            <a:noFill/>
            <a:ln>
              <a:noFill/>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defRPr sz="3600"/>
              </a:lvl1pPr>
            </a:lstStyle>
            <a:p>
              <a:pPr lvl="0">
                <a:defRPr sz="1800">
                  <a:solidFill>
                    <a:srgbClr val="000000"/>
                  </a:solidFill>
                </a:defRPr>
              </a:pPr>
              <a:r>
                <a:rPr sz="3600">
                  <a:solidFill>
                    <a:srgbClr val="414141"/>
                  </a:solidFill>
                </a:rPr>
                <a:t>malicious.com</a:t>
              </a:r>
            </a:p>
          </p:txBody>
        </p:sp>
        <p:pic>
          <p:nvPicPr>
            <p:cNvPr id="286" name=""/>
            <p:cNvPicPr/>
            <p:nvPr/>
          </p:nvPicPr>
          <p:blipFill>
            <a:blip r:embed="rId12">
              <a:extLst/>
            </a:blip>
            <a:stretch>
              <a:fillRect/>
            </a:stretch>
          </p:blipFill>
          <p:spPr>
            <a:xfrm>
              <a:off x="-53882" y="-53882"/>
              <a:ext cx="3435040" cy="895164"/>
            </a:xfrm>
            <a:prstGeom prst="rect">
              <a:avLst/>
            </a:prstGeom>
            <a:effectLst/>
          </p:spPr>
        </p:pic>
      </p:grpSp>
      <p:pic>
        <p:nvPicPr>
          <p:cNvPr id="289" name="pasted-image.png"/>
          <p:cNvPicPr/>
          <p:nvPr/>
        </p:nvPicPr>
        <p:blipFill>
          <a:blip r:embed="rId13">
            <a:extLst/>
          </a:blip>
          <a:stretch>
            <a:fillRect/>
          </a:stretch>
        </p:blipFill>
        <p:spPr>
          <a:xfrm>
            <a:off x="622330" y="2696741"/>
            <a:ext cx="4796805" cy="486253"/>
          </a:xfrm>
          <a:prstGeom prst="rect">
            <a:avLst/>
          </a:prstGeom>
          <a:ln w="12700">
            <a:miter lim="400000"/>
          </a:ln>
        </p:spPr>
      </p:pic>
    </p:spTree>
  </p:cSld>
  <p:clrMapOvr>
    <a:masterClrMapping/>
  </p:clrMapOvr>
  <p:transition spd="med" advClick="1"/>
</p:sld>
</file>

<file path=ppt/slides/slide2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93" name="Shape 293"/>
          <p:cNvSpPr/>
          <p:nvPr>
            <p:ph type="title"/>
          </p:nvPr>
        </p:nvSpPr>
        <p:spPr>
          <a:prstGeom prst="rect">
            <a:avLst/>
          </a:prstGeom>
        </p:spPr>
        <p:txBody>
          <a:bodyPr/>
          <a:lstStyle/>
          <a:p>
            <a:pPr lvl="0">
              <a:defRPr sz="1800">
                <a:solidFill>
                  <a:srgbClr val="000000"/>
                </a:solidFill>
              </a:defRPr>
            </a:pPr>
            <a:r>
              <a:rPr sz="7000">
                <a:solidFill>
                  <a:srgbClr val="D93E2B"/>
                </a:solidFill>
              </a:rPr>
              <a:t>Vulnerability Intro</a:t>
            </a:r>
          </a:p>
        </p:txBody>
      </p:sp>
      <p:grpSp>
        <p:nvGrpSpPr>
          <p:cNvPr id="296" name="Group 296"/>
          <p:cNvGrpSpPr/>
          <p:nvPr/>
        </p:nvGrpSpPr>
        <p:grpSpPr>
          <a:xfrm>
            <a:off x="5948962" y="7280751"/>
            <a:ext cx="1625216" cy="895164"/>
            <a:chOff x="-53881" y="-53881"/>
            <a:chExt cx="1625214" cy="895163"/>
          </a:xfrm>
        </p:grpSpPr>
        <p:sp>
          <p:nvSpPr>
            <p:cNvPr id="295" name="Shape 295"/>
            <p:cNvSpPr/>
            <p:nvPr/>
          </p:nvSpPr>
          <p:spPr>
            <a:xfrm>
              <a:off x="0" y="0"/>
              <a:ext cx="1517452" cy="787400"/>
            </a:xfrm>
            <a:prstGeom prst="rect">
              <a:avLst/>
            </a:prstGeom>
            <a:noFill/>
            <a:ln>
              <a:noFill/>
            </a:ln>
            <a:effectLst/>
            <a:extLst>
              <a:ext uri="{C572A759-6A51-4108-AA02-DFA0A04FC94B}">
                <ma14:wrappingTextBoxFlag xmlns:ma14="http://schemas.microsoft.com/office/mac/drawingml/2011/main" val="1"/>
              </a:ext>
            </a:extLst>
          </p:spPr>
          <p:txBody>
            <a:bodyPr wrap="none" lIns="0" tIns="0" rIns="0" bIns="0" numCol="1" anchor="ctr">
              <a:spAutoFit/>
            </a:bodyPr>
            <a:lstStyle>
              <a:lvl1pPr>
                <a:defRPr sz="3600"/>
              </a:lvl1pPr>
            </a:lstStyle>
            <a:p>
              <a:pPr lvl="0">
                <a:defRPr sz="1800">
                  <a:solidFill>
                    <a:srgbClr val="000000"/>
                  </a:solidFill>
                </a:defRPr>
              </a:pPr>
              <a:r>
                <a:rPr sz="3600">
                  <a:solidFill>
                    <a:srgbClr val="414141"/>
                  </a:solidFill>
                </a:rPr>
                <a:t>Victim</a:t>
              </a:r>
            </a:p>
          </p:txBody>
        </p:sp>
        <p:pic>
          <p:nvPicPr>
            <p:cNvPr id="294" name=""/>
            <p:cNvPicPr/>
            <p:nvPr/>
          </p:nvPicPr>
          <p:blipFill>
            <a:blip r:embed="rId3">
              <a:extLst/>
            </a:blip>
            <a:stretch>
              <a:fillRect/>
            </a:stretch>
          </p:blipFill>
          <p:spPr>
            <a:xfrm>
              <a:off x="-53882" y="-53882"/>
              <a:ext cx="1625216" cy="895164"/>
            </a:xfrm>
            <a:prstGeom prst="rect">
              <a:avLst/>
            </a:prstGeom>
            <a:effectLst/>
          </p:spPr>
        </p:pic>
      </p:grpSp>
      <p:pic>
        <p:nvPicPr>
          <p:cNvPr id="297" name=""/>
          <p:cNvPicPr/>
          <p:nvPr/>
        </p:nvPicPr>
        <p:blipFill>
          <a:blip r:embed="rId4">
            <a:extLst/>
          </a:blip>
          <a:stretch>
            <a:fillRect/>
          </a:stretch>
        </p:blipFill>
        <p:spPr>
          <a:xfrm rot="14045522">
            <a:off x="3378861" y="5569241"/>
            <a:ext cx="4014056" cy="246564"/>
          </a:xfrm>
          <a:prstGeom prst="rect">
            <a:avLst/>
          </a:prstGeom>
        </p:spPr>
      </p:pic>
      <p:pic>
        <p:nvPicPr>
          <p:cNvPr id="299" name=""/>
          <p:cNvPicPr/>
          <p:nvPr/>
        </p:nvPicPr>
        <p:blipFill>
          <a:blip r:embed="rId5">
            <a:extLst/>
          </a:blip>
          <a:stretch>
            <a:fillRect/>
          </a:stretch>
        </p:blipFill>
        <p:spPr>
          <a:xfrm rot="17945565">
            <a:off x="5904455" y="5569162"/>
            <a:ext cx="3882201" cy="246565"/>
          </a:xfrm>
          <a:prstGeom prst="rect">
            <a:avLst/>
          </a:prstGeom>
        </p:spPr>
      </p:pic>
      <p:pic>
        <p:nvPicPr>
          <p:cNvPr id="301" name=""/>
          <p:cNvPicPr/>
          <p:nvPr/>
        </p:nvPicPr>
        <p:blipFill>
          <a:blip r:embed="rId6">
            <a:extLst/>
          </a:blip>
          <a:stretch>
            <a:fillRect/>
          </a:stretch>
        </p:blipFill>
        <p:spPr>
          <a:xfrm rot="3161290">
            <a:off x="2699855" y="5732786"/>
            <a:ext cx="3898313" cy="246565"/>
          </a:xfrm>
          <a:prstGeom prst="rect">
            <a:avLst/>
          </a:prstGeom>
        </p:spPr>
      </p:pic>
      <p:grpSp>
        <p:nvGrpSpPr>
          <p:cNvPr id="305" name="Group 305"/>
          <p:cNvGrpSpPr/>
          <p:nvPr/>
        </p:nvGrpSpPr>
        <p:grpSpPr>
          <a:xfrm>
            <a:off x="9869993" y="4003385"/>
            <a:ext cx="2067227" cy="844365"/>
            <a:chOff x="-53881" y="-53881"/>
            <a:chExt cx="2067225" cy="844363"/>
          </a:xfrm>
        </p:grpSpPr>
        <p:sp>
          <p:nvSpPr>
            <p:cNvPr id="304" name="Shape 304"/>
            <p:cNvSpPr/>
            <p:nvPr/>
          </p:nvSpPr>
          <p:spPr>
            <a:xfrm>
              <a:off x="0" y="0"/>
              <a:ext cx="1959463" cy="736600"/>
            </a:xfrm>
            <a:prstGeom prst="rect">
              <a:avLst/>
            </a:prstGeom>
            <a:noFill/>
            <a:ln>
              <a:noFill/>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defRPr sz="3400">
                  <a:solidFill>
                    <a:srgbClr val="FF2600"/>
                  </a:solidFill>
                </a:defRPr>
              </a:lvl1pPr>
            </a:lstStyle>
            <a:p>
              <a:pPr lvl="0">
                <a:defRPr sz="1800">
                  <a:solidFill>
                    <a:srgbClr val="000000"/>
                  </a:solidFill>
                </a:defRPr>
              </a:pPr>
              <a:r>
                <a:rPr sz="3400">
                  <a:solidFill>
                    <a:srgbClr val="FF2600"/>
                  </a:solidFill>
                </a:rPr>
                <a:t>Evil SWF</a:t>
              </a:r>
            </a:p>
          </p:txBody>
        </p:sp>
        <p:pic>
          <p:nvPicPr>
            <p:cNvPr id="303" name=""/>
            <p:cNvPicPr/>
            <p:nvPr/>
          </p:nvPicPr>
          <p:blipFill>
            <a:blip r:embed="rId7">
              <a:extLst/>
            </a:blip>
            <a:stretch>
              <a:fillRect/>
            </a:stretch>
          </p:blipFill>
          <p:spPr>
            <a:xfrm>
              <a:off x="-53882" y="-53882"/>
              <a:ext cx="2067227" cy="844364"/>
            </a:xfrm>
            <a:prstGeom prst="rect">
              <a:avLst/>
            </a:prstGeom>
            <a:effectLst/>
          </p:spPr>
        </p:pic>
      </p:grpSp>
      <p:pic>
        <p:nvPicPr>
          <p:cNvPr id="306" name=""/>
          <p:cNvPicPr/>
          <p:nvPr/>
        </p:nvPicPr>
        <p:blipFill>
          <a:blip r:embed="rId8">
            <a:extLst/>
          </a:blip>
          <a:stretch>
            <a:fillRect/>
          </a:stretch>
        </p:blipFill>
        <p:spPr>
          <a:xfrm rot="7850432">
            <a:off x="6537799" y="5731899"/>
            <a:ext cx="3942650" cy="246564"/>
          </a:xfrm>
          <a:prstGeom prst="rect">
            <a:avLst/>
          </a:prstGeom>
        </p:spPr>
      </p:pic>
      <p:pic>
        <p:nvPicPr>
          <p:cNvPr id="308" name=""/>
          <p:cNvPicPr/>
          <p:nvPr/>
        </p:nvPicPr>
        <p:blipFill>
          <a:blip r:embed="rId9">
            <a:extLst/>
          </a:blip>
          <a:stretch>
            <a:fillRect/>
          </a:stretch>
        </p:blipFill>
        <p:spPr>
          <a:xfrm rot="13989778">
            <a:off x="3053596" y="5569351"/>
            <a:ext cx="3812271" cy="246564"/>
          </a:xfrm>
          <a:prstGeom prst="rect">
            <a:avLst/>
          </a:prstGeom>
        </p:spPr>
      </p:pic>
      <p:pic>
        <p:nvPicPr>
          <p:cNvPr id="310" name=""/>
          <p:cNvPicPr/>
          <p:nvPr/>
        </p:nvPicPr>
        <p:blipFill>
          <a:blip r:embed="rId10">
            <a:extLst/>
          </a:blip>
          <a:stretch>
            <a:fillRect/>
          </a:stretch>
        </p:blipFill>
        <p:spPr>
          <a:xfrm rot="13957733">
            <a:off x="2138195" y="5847719"/>
            <a:ext cx="4570901" cy="246564"/>
          </a:xfrm>
          <a:prstGeom prst="rect">
            <a:avLst/>
          </a:prstGeom>
        </p:spPr>
      </p:pic>
      <p:grpSp>
        <p:nvGrpSpPr>
          <p:cNvPr id="314" name="Group 314"/>
          <p:cNvGrpSpPr/>
          <p:nvPr/>
        </p:nvGrpSpPr>
        <p:grpSpPr>
          <a:xfrm>
            <a:off x="5727957" y="8099291"/>
            <a:ext cx="2067227" cy="844364"/>
            <a:chOff x="-53881" y="-53881"/>
            <a:chExt cx="2067225" cy="844363"/>
          </a:xfrm>
        </p:grpSpPr>
        <p:sp>
          <p:nvSpPr>
            <p:cNvPr id="313" name="Shape 313"/>
            <p:cNvSpPr/>
            <p:nvPr/>
          </p:nvSpPr>
          <p:spPr>
            <a:xfrm>
              <a:off x="0" y="0"/>
              <a:ext cx="1959463" cy="736600"/>
            </a:xfrm>
            <a:prstGeom prst="rect">
              <a:avLst/>
            </a:prstGeom>
            <a:noFill/>
            <a:ln>
              <a:noFill/>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defRPr sz="3400">
                  <a:solidFill>
                    <a:srgbClr val="FF2600"/>
                  </a:solidFill>
                </a:defRPr>
              </a:lvl1pPr>
            </a:lstStyle>
            <a:p>
              <a:pPr lvl="0">
                <a:defRPr sz="1800">
                  <a:solidFill>
                    <a:srgbClr val="000000"/>
                  </a:solidFill>
                </a:defRPr>
              </a:pPr>
              <a:r>
                <a:rPr sz="3400">
                  <a:solidFill>
                    <a:srgbClr val="FF2600"/>
                  </a:solidFill>
                </a:rPr>
                <a:t>Evil SWF</a:t>
              </a:r>
            </a:p>
          </p:txBody>
        </p:sp>
        <p:pic>
          <p:nvPicPr>
            <p:cNvPr id="312" name=""/>
            <p:cNvPicPr/>
            <p:nvPr/>
          </p:nvPicPr>
          <p:blipFill>
            <a:blip r:embed="rId11">
              <a:extLst/>
            </a:blip>
            <a:stretch>
              <a:fillRect/>
            </a:stretch>
          </p:blipFill>
          <p:spPr>
            <a:xfrm>
              <a:off x="-53882" y="-53882"/>
              <a:ext cx="2067227" cy="844364"/>
            </a:xfrm>
            <a:prstGeom prst="rect">
              <a:avLst/>
            </a:prstGeom>
            <a:effectLst/>
          </p:spPr>
        </p:pic>
      </p:grpSp>
      <p:sp>
        <p:nvSpPr>
          <p:cNvPr id="315" name="Shape 315"/>
          <p:cNvSpPr/>
          <p:nvPr/>
        </p:nvSpPr>
        <p:spPr>
          <a:xfrm>
            <a:off x="162552" y="7404100"/>
            <a:ext cx="4845480" cy="1295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3500">
                <a:solidFill>
                  <a:srgbClr val="FF2600"/>
                </a:solidFill>
              </a:defRPr>
            </a:lvl1pPr>
          </a:lstStyle>
          <a:p>
            <a:pPr lvl="0">
              <a:defRPr sz="1800">
                <a:solidFill>
                  <a:srgbClr val="000000"/>
                </a:solidFill>
              </a:defRPr>
            </a:pPr>
            <a:r>
              <a:rPr sz="3500">
                <a:solidFill>
                  <a:srgbClr val="FF2600"/>
                </a:solidFill>
              </a:rPr>
              <a:t>“Time to steal anything the victim can access.”</a:t>
            </a:r>
          </a:p>
        </p:txBody>
      </p:sp>
      <p:grpSp>
        <p:nvGrpSpPr>
          <p:cNvPr id="318" name="Group 318"/>
          <p:cNvGrpSpPr/>
          <p:nvPr/>
        </p:nvGrpSpPr>
        <p:grpSpPr>
          <a:xfrm>
            <a:off x="1303212" y="3177885"/>
            <a:ext cx="3435040" cy="895165"/>
            <a:chOff x="-53881" y="-53881"/>
            <a:chExt cx="3435039" cy="895163"/>
          </a:xfrm>
        </p:grpSpPr>
        <p:sp>
          <p:nvSpPr>
            <p:cNvPr id="317" name="Shape 317"/>
            <p:cNvSpPr/>
            <p:nvPr/>
          </p:nvSpPr>
          <p:spPr>
            <a:xfrm>
              <a:off x="0" y="0"/>
              <a:ext cx="3327276" cy="787400"/>
            </a:xfrm>
            <a:prstGeom prst="rect">
              <a:avLst/>
            </a:prstGeom>
            <a:noFill/>
            <a:ln>
              <a:noFill/>
            </a:ln>
            <a:effectLst/>
            <a:extLst>
              <a:ext uri="{C572A759-6A51-4108-AA02-DFA0A04FC94B}">
                <ma14:wrappingTextBoxFlag xmlns:ma14="http://schemas.microsoft.com/office/mac/drawingml/2011/main" val="1"/>
              </a:ext>
            </a:extLst>
          </p:spPr>
          <p:txBody>
            <a:bodyPr wrap="none" lIns="0" tIns="0" rIns="0" bIns="0" numCol="1" anchor="ctr">
              <a:spAutoFit/>
            </a:bodyPr>
            <a:lstStyle>
              <a:lvl1pPr>
                <a:defRPr sz="3600"/>
              </a:lvl1pPr>
            </a:lstStyle>
            <a:p>
              <a:pPr lvl="0">
                <a:defRPr sz="1800">
                  <a:solidFill>
                    <a:srgbClr val="000000"/>
                  </a:solidFill>
                </a:defRPr>
              </a:pPr>
              <a:r>
                <a:rPr sz="3600">
                  <a:solidFill>
                    <a:srgbClr val="414141"/>
                  </a:solidFill>
                </a:rPr>
                <a:t>vulnerable.com</a:t>
              </a:r>
            </a:p>
          </p:txBody>
        </p:sp>
        <p:pic>
          <p:nvPicPr>
            <p:cNvPr id="316" name=""/>
            <p:cNvPicPr/>
            <p:nvPr/>
          </p:nvPicPr>
          <p:blipFill>
            <a:blip r:embed="rId12">
              <a:extLst/>
            </a:blip>
            <a:stretch>
              <a:fillRect/>
            </a:stretch>
          </p:blipFill>
          <p:spPr>
            <a:xfrm>
              <a:off x="-53882" y="-53882"/>
              <a:ext cx="3435040" cy="895164"/>
            </a:xfrm>
            <a:prstGeom prst="rect">
              <a:avLst/>
            </a:prstGeom>
            <a:effectLst/>
          </p:spPr>
        </p:pic>
      </p:grpSp>
      <p:grpSp>
        <p:nvGrpSpPr>
          <p:cNvPr id="321" name="Group 321"/>
          <p:cNvGrpSpPr/>
          <p:nvPr/>
        </p:nvGrpSpPr>
        <p:grpSpPr>
          <a:xfrm>
            <a:off x="8469980" y="3177885"/>
            <a:ext cx="3435040" cy="895165"/>
            <a:chOff x="-53881" y="-53881"/>
            <a:chExt cx="3435039" cy="895163"/>
          </a:xfrm>
        </p:grpSpPr>
        <p:sp>
          <p:nvSpPr>
            <p:cNvPr id="320" name="Shape 320"/>
            <p:cNvSpPr/>
            <p:nvPr/>
          </p:nvSpPr>
          <p:spPr>
            <a:xfrm>
              <a:off x="0" y="0"/>
              <a:ext cx="3327276" cy="787400"/>
            </a:xfrm>
            <a:prstGeom prst="rect">
              <a:avLst/>
            </a:prstGeom>
            <a:noFill/>
            <a:ln>
              <a:noFill/>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defRPr sz="3600"/>
              </a:lvl1pPr>
            </a:lstStyle>
            <a:p>
              <a:pPr lvl="0">
                <a:defRPr sz="1800">
                  <a:solidFill>
                    <a:srgbClr val="000000"/>
                  </a:solidFill>
                </a:defRPr>
              </a:pPr>
              <a:r>
                <a:rPr sz="3600">
                  <a:solidFill>
                    <a:srgbClr val="414141"/>
                  </a:solidFill>
                </a:rPr>
                <a:t>malicious.com</a:t>
              </a:r>
            </a:p>
          </p:txBody>
        </p:sp>
        <p:pic>
          <p:nvPicPr>
            <p:cNvPr id="319" name=""/>
            <p:cNvPicPr/>
            <p:nvPr/>
          </p:nvPicPr>
          <p:blipFill>
            <a:blip r:embed="rId13">
              <a:extLst/>
            </a:blip>
            <a:stretch>
              <a:fillRect/>
            </a:stretch>
          </p:blipFill>
          <p:spPr>
            <a:xfrm>
              <a:off x="-53882" y="-53882"/>
              <a:ext cx="3435040" cy="895164"/>
            </a:xfrm>
            <a:prstGeom prst="rect">
              <a:avLst/>
            </a:prstGeom>
            <a:effectLst/>
          </p:spPr>
        </p:pic>
      </p:grpSp>
    </p:spTree>
  </p:cSld>
  <p:clrMapOvr>
    <a:masterClrMapping/>
  </p:clrMapOvr>
  <p:transition spd="med" advClick="1"/>
</p:sld>
</file>

<file path=ppt/slides/slide2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25" name="Shape 325"/>
          <p:cNvSpPr/>
          <p:nvPr>
            <p:ph type="title"/>
          </p:nvPr>
        </p:nvSpPr>
        <p:spPr>
          <a:prstGeom prst="rect">
            <a:avLst/>
          </a:prstGeom>
        </p:spPr>
        <p:txBody>
          <a:bodyPr/>
          <a:lstStyle/>
          <a:p>
            <a:pPr lvl="0">
              <a:defRPr sz="1800">
                <a:solidFill>
                  <a:srgbClr val="000000"/>
                </a:solidFill>
              </a:defRPr>
            </a:pPr>
            <a:r>
              <a:rPr sz="7000">
                <a:solidFill>
                  <a:srgbClr val="D93E2B"/>
                </a:solidFill>
              </a:rPr>
              <a:t>Vulnerability Intro</a:t>
            </a:r>
          </a:p>
        </p:txBody>
      </p:sp>
      <p:grpSp>
        <p:nvGrpSpPr>
          <p:cNvPr id="328" name="Group 328"/>
          <p:cNvGrpSpPr/>
          <p:nvPr/>
        </p:nvGrpSpPr>
        <p:grpSpPr>
          <a:xfrm>
            <a:off x="5948962" y="7280751"/>
            <a:ext cx="1625216" cy="895164"/>
            <a:chOff x="-53881" y="-53881"/>
            <a:chExt cx="1625214" cy="895163"/>
          </a:xfrm>
        </p:grpSpPr>
        <p:sp>
          <p:nvSpPr>
            <p:cNvPr id="327" name="Shape 327"/>
            <p:cNvSpPr/>
            <p:nvPr/>
          </p:nvSpPr>
          <p:spPr>
            <a:xfrm>
              <a:off x="0" y="0"/>
              <a:ext cx="1517452" cy="787400"/>
            </a:xfrm>
            <a:prstGeom prst="rect">
              <a:avLst/>
            </a:prstGeom>
            <a:noFill/>
            <a:ln>
              <a:noFill/>
            </a:ln>
            <a:effectLst/>
            <a:extLst>
              <a:ext uri="{C572A759-6A51-4108-AA02-DFA0A04FC94B}">
                <ma14:wrappingTextBoxFlag xmlns:ma14="http://schemas.microsoft.com/office/mac/drawingml/2011/main" val="1"/>
              </a:ext>
            </a:extLst>
          </p:spPr>
          <p:txBody>
            <a:bodyPr wrap="none" lIns="0" tIns="0" rIns="0" bIns="0" numCol="1" anchor="ctr">
              <a:spAutoFit/>
            </a:bodyPr>
            <a:lstStyle>
              <a:lvl1pPr>
                <a:defRPr sz="3600"/>
              </a:lvl1pPr>
            </a:lstStyle>
            <a:p>
              <a:pPr lvl="0">
                <a:defRPr sz="1800">
                  <a:solidFill>
                    <a:srgbClr val="000000"/>
                  </a:solidFill>
                </a:defRPr>
              </a:pPr>
              <a:r>
                <a:rPr sz="3600">
                  <a:solidFill>
                    <a:srgbClr val="414141"/>
                  </a:solidFill>
                </a:rPr>
                <a:t>Victim</a:t>
              </a:r>
            </a:p>
          </p:txBody>
        </p:sp>
        <p:pic>
          <p:nvPicPr>
            <p:cNvPr id="326" name=""/>
            <p:cNvPicPr/>
            <p:nvPr/>
          </p:nvPicPr>
          <p:blipFill>
            <a:blip r:embed="rId3">
              <a:extLst/>
            </a:blip>
            <a:stretch>
              <a:fillRect/>
            </a:stretch>
          </p:blipFill>
          <p:spPr>
            <a:xfrm>
              <a:off x="-53882" y="-53882"/>
              <a:ext cx="1625216" cy="895164"/>
            </a:xfrm>
            <a:prstGeom prst="rect">
              <a:avLst/>
            </a:prstGeom>
            <a:effectLst/>
          </p:spPr>
        </p:pic>
      </p:grpSp>
      <p:pic>
        <p:nvPicPr>
          <p:cNvPr id="329" name=""/>
          <p:cNvPicPr/>
          <p:nvPr/>
        </p:nvPicPr>
        <p:blipFill>
          <a:blip r:embed="rId4">
            <a:extLst/>
          </a:blip>
          <a:stretch>
            <a:fillRect/>
          </a:stretch>
        </p:blipFill>
        <p:spPr>
          <a:xfrm rot="14045522">
            <a:off x="3378861" y="5569241"/>
            <a:ext cx="4014056" cy="246564"/>
          </a:xfrm>
          <a:prstGeom prst="rect">
            <a:avLst/>
          </a:prstGeom>
        </p:spPr>
      </p:pic>
      <p:pic>
        <p:nvPicPr>
          <p:cNvPr id="331" name=""/>
          <p:cNvPicPr/>
          <p:nvPr/>
        </p:nvPicPr>
        <p:blipFill>
          <a:blip r:embed="rId5">
            <a:extLst/>
          </a:blip>
          <a:stretch>
            <a:fillRect/>
          </a:stretch>
        </p:blipFill>
        <p:spPr>
          <a:xfrm rot="17945565">
            <a:off x="5904455" y="5569162"/>
            <a:ext cx="3882201" cy="246565"/>
          </a:xfrm>
          <a:prstGeom prst="rect">
            <a:avLst/>
          </a:prstGeom>
        </p:spPr>
      </p:pic>
      <p:pic>
        <p:nvPicPr>
          <p:cNvPr id="333" name=""/>
          <p:cNvPicPr/>
          <p:nvPr/>
        </p:nvPicPr>
        <p:blipFill>
          <a:blip r:embed="rId6">
            <a:extLst/>
          </a:blip>
          <a:stretch>
            <a:fillRect/>
          </a:stretch>
        </p:blipFill>
        <p:spPr>
          <a:xfrm rot="3161290">
            <a:off x="2699855" y="5732786"/>
            <a:ext cx="3898313" cy="246565"/>
          </a:xfrm>
          <a:prstGeom prst="rect">
            <a:avLst/>
          </a:prstGeom>
        </p:spPr>
      </p:pic>
      <p:grpSp>
        <p:nvGrpSpPr>
          <p:cNvPr id="337" name="Group 337"/>
          <p:cNvGrpSpPr/>
          <p:nvPr/>
        </p:nvGrpSpPr>
        <p:grpSpPr>
          <a:xfrm>
            <a:off x="9869993" y="4003385"/>
            <a:ext cx="2067227" cy="844365"/>
            <a:chOff x="-53881" y="-53881"/>
            <a:chExt cx="2067225" cy="844363"/>
          </a:xfrm>
        </p:grpSpPr>
        <p:sp>
          <p:nvSpPr>
            <p:cNvPr id="336" name="Shape 336"/>
            <p:cNvSpPr/>
            <p:nvPr/>
          </p:nvSpPr>
          <p:spPr>
            <a:xfrm>
              <a:off x="0" y="0"/>
              <a:ext cx="1959463" cy="736600"/>
            </a:xfrm>
            <a:prstGeom prst="rect">
              <a:avLst/>
            </a:prstGeom>
            <a:noFill/>
            <a:ln>
              <a:noFill/>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defRPr sz="3400">
                  <a:solidFill>
                    <a:srgbClr val="FF2600"/>
                  </a:solidFill>
                </a:defRPr>
              </a:lvl1pPr>
            </a:lstStyle>
            <a:p>
              <a:pPr lvl="0">
                <a:defRPr sz="1800">
                  <a:solidFill>
                    <a:srgbClr val="000000"/>
                  </a:solidFill>
                </a:defRPr>
              </a:pPr>
              <a:r>
                <a:rPr sz="3400">
                  <a:solidFill>
                    <a:srgbClr val="FF2600"/>
                  </a:solidFill>
                </a:rPr>
                <a:t>Evil SWF</a:t>
              </a:r>
            </a:p>
          </p:txBody>
        </p:sp>
        <p:pic>
          <p:nvPicPr>
            <p:cNvPr id="335" name=""/>
            <p:cNvPicPr/>
            <p:nvPr/>
          </p:nvPicPr>
          <p:blipFill>
            <a:blip r:embed="rId7">
              <a:extLst/>
            </a:blip>
            <a:stretch>
              <a:fillRect/>
            </a:stretch>
          </p:blipFill>
          <p:spPr>
            <a:xfrm>
              <a:off x="-53882" y="-53882"/>
              <a:ext cx="2067227" cy="844364"/>
            </a:xfrm>
            <a:prstGeom prst="rect">
              <a:avLst/>
            </a:prstGeom>
            <a:effectLst/>
          </p:spPr>
        </p:pic>
      </p:grpSp>
      <p:pic>
        <p:nvPicPr>
          <p:cNvPr id="338" name=""/>
          <p:cNvPicPr/>
          <p:nvPr/>
        </p:nvPicPr>
        <p:blipFill>
          <a:blip r:embed="rId8">
            <a:extLst/>
          </a:blip>
          <a:stretch>
            <a:fillRect/>
          </a:stretch>
        </p:blipFill>
        <p:spPr>
          <a:xfrm rot="7850432">
            <a:off x="6537799" y="5731899"/>
            <a:ext cx="3942650" cy="246564"/>
          </a:xfrm>
          <a:prstGeom prst="rect">
            <a:avLst/>
          </a:prstGeom>
        </p:spPr>
      </p:pic>
      <p:pic>
        <p:nvPicPr>
          <p:cNvPr id="340" name=""/>
          <p:cNvPicPr/>
          <p:nvPr/>
        </p:nvPicPr>
        <p:blipFill>
          <a:blip r:embed="rId9">
            <a:extLst/>
          </a:blip>
          <a:stretch>
            <a:fillRect/>
          </a:stretch>
        </p:blipFill>
        <p:spPr>
          <a:xfrm rot="13989778">
            <a:off x="3053596" y="5569351"/>
            <a:ext cx="3812271" cy="246564"/>
          </a:xfrm>
          <a:prstGeom prst="rect">
            <a:avLst/>
          </a:prstGeom>
        </p:spPr>
      </p:pic>
      <p:pic>
        <p:nvPicPr>
          <p:cNvPr id="342" name=""/>
          <p:cNvPicPr/>
          <p:nvPr/>
        </p:nvPicPr>
        <p:blipFill>
          <a:blip r:embed="rId10">
            <a:extLst/>
          </a:blip>
          <a:stretch>
            <a:fillRect/>
          </a:stretch>
        </p:blipFill>
        <p:spPr>
          <a:xfrm rot="13957733">
            <a:off x="2138195" y="5847719"/>
            <a:ext cx="4570901" cy="246564"/>
          </a:xfrm>
          <a:prstGeom prst="rect">
            <a:avLst/>
          </a:prstGeom>
        </p:spPr>
      </p:pic>
      <p:grpSp>
        <p:nvGrpSpPr>
          <p:cNvPr id="346" name="Group 346"/>
          <p:cNvGrpSpPr/>
          <p:nvPr/>
        </p:nvGrpSpPr>
        <p:grpSpPr>
          <a:xfrm>
            <a:off x="5727957" y="8099291"/>
            <a:ext cx="2067227" cy="844364"/>
            <a:chOff x="-53881" y="-53881"/>
            <a:chExt cx="2067225" cy="844363"/>
          </a:xfrm>
        </p:grpSpPr>
        <p:sp>
          <p:nvSpPr>
            <p:cNvPr id="345" name="Shape 345"/>
            <p:cNvSpPr/>
            <p:nvPr/>
          </p:nvSpPr>
          <p:spPr>
            <a:xfrm>
              <a:off x="0" y="0"/>
              <a:ext cx="1959463" cy="736600"/>
            </a:xfrm>
            <a:prstGeom prst="rect">
              <a:avLst/>
            </a:prstGeom>
            <a:noFill/>
            <a:ln>
              <a:noFill/>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defRPr sz="3400">
                  <a:solidFill>
                    <a:srgbClr val="FF2600"/>
                  </a:solidFill>
                </a:defRPr>
              </a:lvl1pPr>
            </a:lstStyle>
            <a:p>
              <a:pPr lvl="0">
                <a:defRPr sz="1800">
                  <a:solidFill>
                    <a:srgbClr val="000000"/>
                  </a:solidFill>
                </a:defRPr>
              </a:pPr>
              <a:r>
                <a:rPr sz="3400">
                  <a:solidFill>
                    <a:srgbClr val="FF2600"/>
                  </a:solidFill>
                </a:rPr>
                <a:t>Evil SWF</a:t>
              </a:r>
            </a:p>
          </p:txBody>
        </p:sp>
        <p:pic>
          <p:nvPicPr>
            <p:cNvPr id="344" name=""/>
            <p:cNvPicPr/>
            <p:nvPr/>
          </p:nvPicPr>
          <p:blipFill>
            <a:blip r:embed="rId11">
              <a:extLst/>
            </a:blip>
            <a:stretch>
              <a:fillRect/>
            </a:stretch>
          </p:blipFill>
          <p:spPr>
            <a:xfrm>
              <a:off x="-53882" y="-53882"/>
              <a:ext cx="2067227" cy="844364"/>
            </a:xfrm>
            <a:prstGeom prst="rect">
              <a:avLst/>
            </a:prstGeom>
            <a:effectLst/>
          </p:spPr>
        </p:pic>
      </p:grpSp>
      <p:sp>
        <p:nvSpPr>
          <p:cNvPr id="347" name="Shape 347"/>
          <p:cNvSpPr/>
          <p:nvPr/>
        </p:nvSpPr>
        <p:spPr>
          <a:xfrm>
            <a:off x="162552" y="7891710"/>
            <a:ext cx="4845480" cy="6985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3500">
                <a:solidFill>
                  <a:srgbClr val="FF2600"/>
                </a:solidFill>
              </a:defRPr>
            </a:lvl1pPr>
          </a:lstStyle>
          <a:p>
            <a:pPr lvl="0">
              <a:defRPr sz="1800">
                <a:solidFill>
                  <a:srgbClr val="000000"/>
                </a:solidFill>
              </a:defRPr>
            </a:pPr>
            <a:r>
              <a:rPr sz="3500">
                <a:solidFill>
                  <a:srgbClr val="FF2600"/>
                </a:solidFill>
              </a:rPr>
              <a:t>“Here you go!”</a:t>
            </a:r>
          </a:p>
        </p:txBody>
      </p:sp>
      <p:pic>
        <p:nvPicPr>
          <p:cNvPr id="348" name=""/>
          <p:cNvPicPr/>
          <p:nvPr/>
        </p:nvPicPr>
        <p:blipFill>
          <a:blip r:embed="rId12">
            <a:extLst/>
          </a:blip>
          <a:stretch>
            <a:fillRect/>
          </a:stretch>
        </p:blipFill>
        <p:spPr>
          <a:xfrm rot="3118779">
            <a:off x="1114378" y="5720657"/>
            <a:ext cx="5606318" cy="986255"/>
          </a:xfrm>
          <a:prstGeom prst="rect">
            <a:avLst/>
          </a:prstGeom>
        </p:spPr>
      </p:pic>
      <p:grpSp>
        <p:nvGrpSpPr>
          <p:cNvPr id="352" name="Group 352"/>
          <p:cNvGrpSpPr/>
          <p:nvPr/>
        </p:nvGrpSpPr>
        <p:grpSpPr>
          <a:xfrm>
            <a:off x="1303212" y="3177885"/>
            <a:ext cx="3435040" cy="895165"/>
            <a:chOff x="-53881" y="-53881"/>
            <a:chExt cx="3435039" cy="895163"/>
          </a:xfrm>
        </p:grpSpPr>
        <p:sp>
          <p:nvSpPr>
            <p:cNvPr id="351" name="Shape 351"/>
            <p:cNvSpPr/>
            <p:nvPr/>
          </p:nvSpPr>
          <p:spPr>
            <a:xfrm>
              <a:off x="0" y="0"/>
              <a:ext cx="3327276" cy="787400"/>
            </a:xfrm>
            <a:prstGeom prst="rect">
              <a:avLst/>
            </a:prstGeom>
            <a:noFill/>
            <a:ln>
              <a:noFill/>
            </a:ln>
            <a:effectLst/>
            <a:extLst>
              <a:ext uri="{C572A759-6A51-4108-AA02-DFA0A04FC94B}">
                <ma14:wrappingTextBoxFlag xmlns:ma14="http://schemas.microsoft.com/office/mac/drawingml/2011/main" val="1"/>
              </a:ext>
            </a:extLst>
          </p:spPr>
          <p:txBody>
            <a:bodyPr wrap="none" lIns="0" tIns="0" rIns="0" bIns="0" numCol="1" anchor="ctr">
              <a:spAutoFit/>
            </a:bodyPr>
            <a:lstStyle>
              <a:lvl1pPr>
                <a:defRPr sz="3600"/>
              </a:lvl1pPr>
            </a:lstStyle>
            <a:p>
              <a:pPr lvl="0">
                <a:defRPr sz="1800">
                  <a:solidFill>
                    <a:srgbClr val="000000"/>
                  </a:solidFill>
                </a:defRPr>
              </a:pPr>
              <a:r>
                <a:rPr sz="3600">
                  <a:solidFill>
                    <a:srgbClr val="414141"/>
                  </a:solidFill>
                </a:rPr>
                <a:t>vulnerable.com</a:t>
              </a:r>
            </a:p>
          </p:txBody>
        </p:sp>
        <p:pic>
          <p:nvPicPr>
            <p:cNvPr id="350" name=""/>
            <p:cNvPicPr/>
            <p:nvPr/>
          </p:nvPicPr>
          <p:blipFill>
            <a:blip r:embed="rId13">
              <a:extLst/>
            </a:blip>
            <a:stretch>
              <a:fillRect/>
            </a:stretch>
          </p:blipFill>
          <p:spPr>
            <a:xfrm>
              <a:off x="-53882" y="-53882"/>
              <a:ext cx="3435040" cy="895164"/>
            </a:xfrm>
            <a:prstGeom prst="rect">
              <a:avLst/>
            </a:prstGeom>
            <a:effectLst/>
          </p:spPr>
        </p:pic>
      </p:grpSp>
      <p:grpSp>
        <p:nvGrpSpPr>
          <p:cNvPr id="355" name="Group 355"/>
          <p:cNvGrpSpPr/>
          <p:nvPr/>
        </p:nvGrpSpPr>
        <p:grpSpPr>
          <a:xfrm>
            <a:off x="8469980" y="3177885"/>
            <a:ext cx="3435040" cy="895165"/>
            <a:chOff x="-53881" y="-53881"/>
            <a:chExt cx="3435039" cy="895163"/>
          </a:xfrm>
        </p:grpSpPr>
        <p:sp>
          <p:nvSpPr>
            <p:cNvPr id="354" name="Shape 354"/>
            <p:cNvSpPr/>
            <p:nvPr/>
          </p:nvSpPr>
          <p:spPr>
            <a:xfrm>
              <a:off x="0" y="0"/>
              <a:ext cx="3327276" cy="787400"/>
            </a:xfrm>
            <a:prstGeom prst="rect">
              <a:avLst/>
            </a:prstGeom>
            <a:noFill/>
            <a:ln>
              <a:noFill/>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defRPr sz="3600"/>
              </a:lvl1pPr>
            </a:lstStyle>
            <a:p>
              <a:pPr lvl="0">
                <a:defRPr sz="1800">
                  <a:solidFill>
                    <a:srgbClr val="000000"/>
                  </a:solidFill>
                </a:defRPr>
              </a:pPr>
              <a:r>
                <a:rPr sz="3600">
                  <a:solidFill>
                    <a:srgbClr val="414141"/>
                  </a:solidFill>
                </a:rPr>
                <a:t>malicious.com</a:t>
              </a:r>
            </a:p>
          </p:txBody>
        </p:sp>
        <p:pic>
          <p:nvPicPr>
            <p:cNvPr id="353" name=""/>
            <p:cNvPicPr/>
            <p:nvPr/>
          </p:nvPicPr>
          <p:blipFill>
            <a:blip r:embed="rId14">
              <a:extLst/>
            </a:blip>
            <a:stretch>
              <a:fillRect/>
            </a:stretch>
          </p:blipFill>
          <p:spPr>
            <a:xfrm>
              <a:off x="-53882" y="-53882"/>
              <a:ext cx="3435040" cy="895164"/>
            </a:xfrm>
            <a:prstGeom prst="rect">
              <a:avLst/>
            </a:prstGeom>
            <a:effectLst/>
          </p:spPr>
        </p:pic>
      </p:grpSp>
    </p:spTree>
  </p:cSld>
  <p:clrMapOvr>
    <a:masterClrMapping/>
  </p:clrMapOvr>
  <p:transition spd="med" advClick="1"/>
</p:sld>
</file>

<file path=ppt/slides/slide2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59" name="Shape 359"/>
          <p:cNvSpPr/>
          <p:nvPr>
            <p:ph type="title"/>
          </p:nvPr>
        </p:nvSpPr>
        <p:spPr>
          <a:prstGeom prst="rect">
            <a:avLst/>
          </a:prstGeom>
        </p:spPr>
        <p:txBody>
          <a:bodyPr/>
          <a:lstStyle/>
          <a:p>
            <a:pPr lvl="0">
              <a:defRPr sz="1800">
                <a:solidFill>
                  <a:srgbClr val="000000"/>
                </a:solidFill>
              </a:defRPr>
            </a:pPr>
            <a:r>
              <a:rPr sz="7000">
                <a:solidFill>
                  <a:srgbClr val="D93E2B"/>
                </a:solidFill>
              </a:rPr>
              <a:t>Vulnerability Intro</a:t>
            </a:r>
          </a:p>
        </p:txBody>
      </p:sp>
      <p:grpSp>
        <p:nvGrpSpPr>
          <p:cNvPr id="362" name="Group 362"/>
          <p:cNvGrpSpPr/>
          <p:nvPr/>
        </p:nvGrpSpPr>
        <p:grpSpPr>
          <a:xfrm>
            <a:off x="5948962" y="7280751"/>
            <a:ext cx="1625216" cy="895164"/>
            <a:chOff x="-53881" y="-53881"/>
            <a:chExt cx="1625214" cy="895163"/>
          </a:xfrm>
        </p:grpSpPr>
        <p:sp>
          <p:nvSpPr>
            <p:cNvPr id="361" name="Shape 361"/>
            <p:cNvSpPr/>
            <p:nvPr/>
          </p:nvSpPr>
          <p:spPr>
            <a:xfrm>
              <a:off x="0" y="0"/>
              <a:ext cx="1517452" cy="787400"/>
            </a:xfrm>
            <a:prstGeom prst="rect">
              <a:avLst/>
            </a:prstGeom>
            <a:noFill/>
            <a:ln>
              <a:noFill/>
            </a:ln>
            <a:effectLst/>
            <a:extLst>
              <a:ext uri="{C572A759-6A51-4108-AA02-DFA0A04FC94B}">
                <ma14:wrappingTextBoxFlag xmlns:ma14="http://schemas.microsoft.com/office/mac/drawingml/2011/main" val="1"/>
              </a:ext>
            </a:extLst>
          </p:spPr>
          <p:txBody>
            <a:bodyPr wrap="none" lIns="0" tIns="0" rIns="0" bIns="0" numCol="1" anchor="ctr">
              <a:spAutoFit/>
            </a:bodyPr>
            <a:lstStyle>
              <a:lvl1pPr>
                <a:defRPr sz="3600"/>
              </a:lvl1pPr>
            </a:lstStyle>
            <a:p>
              <a:pPr lvl="0">
                <a:defRPr sz="1800">
                  <a:solidFill>
                    <a:srgbClr val="000000"/>
                  </a:solidFill>
                </a:defRPr>
              </a:pPr>
              <a:r>
                <a:rPr sz="3600">
                  <a:solidFill>
                    <a:srgbClr val="414141"/>
                  </a:solidFill>
                </a:rPr>
                <a:t>Victim</a:t>
              </a:r>
            </a:p>
          </p:txBody>
        </p:sp>
        <p:pic>
          <p:nvPicPr>
            <p:cNvPr id="360" name=""/>
            <p:cNvPicPr/>
            <p:nvPr/>
          </p:nvPicPr>
          <p:blipFill>
            <a:blip r:embed="rId3">
              <a:extLst/>
            </a:blip>
            <a:stretch>
              <a:fillRect/>
            </a:stretch>
          </p:blipFill>
          <p:spPr>
            <a:xfrm>
              <a:off x="-53882" y="-53882"/>
              <a:ext cx="1625216" cy="895164"/>
            </a:xfrm>
            <a:prstGeom prst="rect">
              <a:avLst/>
            </a:prstGeom>
            <a:effectLst/>
          </p:spPr>
        </p:pic>
      </p:grpSp>
      <p:pic>
        <p:nvPicPr>
          <p:cNvPr id="363" name=""/>
          <p:cNvPicPr/>
          <p:nvPr/>
        </p:nvPicPr>
        <p:blipFill>
          <a:blip r:embed="rId4">
            <a:extLst/>
          </a:blip>
          <a:stretch>
            <a:fillRect/>
          </a:stretch>
        </p:blipFill>
        <p:spPr>
          <a:xfrm rot="14045522">
            <a:off x="3378861" y="5569241"/>
            <a:ext cx="4014056" cy="246564"/>
          </a:xfrm>
          <a:prstGeom prst="rect">
            <a:avLst/>
          </a:prstGeom>
        </p:spPr>
      </p:pic>
      <p:pic>
        <p:nvPicPr>
          <p:cNvPr id="365" name=""/>
          <p:cNvPicPr/>
          <p:nvPr/>
        </p:nvPicPr>
        <p:blipFill>
          <a:blip r:embed="rId5">
            <a:extLst/>
          </a:blip>
          <a:stretch>
            <a:fillRect/>
          </a:stretch>
        </p:blipFill>
        <p:spPr>
          <a:xfrm rot="17945565">
            <a:off x="5904455" y="5569162"/>
            <a:ext cx="3882201" cy="246565"/>
          </a:xfrm>
          <a:prstGeom prst="rect">
            <a:avLst/>
          </a:prstGeom>
        </p:spPr>
      </p:pic>
      <p:pic>
        <p:nvPicPr>
          <p:cNvPr id="367" name=""/>
          <p:cNvPicPr/>
          <p:nvPr/>
        </p:nvPicPr>
        <p:blipFill>
          <a:blip r:embed="rId6">
            <a:extLst/>
          </a:blip>
          <a:stretch>
            <a:fillRect/>
          </a:stretch>
        </p:blipFill>
        <p:spPr>
          <a:xfrm rot="3161290">
            <a:off x="2699855" y="5732786"/>
            <a:ext cx="3898313" cy="246565"/>
          </a:xfrm>
          <a:prstGeom prst="rect">
            <a:avLst/>
          </a:prstGeom>
        </p:spPr>
      </p:pic>
      <p:grpSp>
        <p:nvGrpSpPr>
          <p:cNvPr id="371" name="Group 371"/>
          <p:cNvGrpSpPr/>
          <p:nvPr/>
        </p:nvGrpSpPr>
        <p:grpSpPr>
          <a:xfrm>
            <a:off x="9869993" y="4003385"/>
            <a:ext cx="2067227" cy="844365"/>
            <a:chOff x="-53881" y="-53881"/>
            <a:chExt cx="2067225" cy="844363"/>
          </a:xfrm>
        </p:grpSpPr>
        <p:sp>
          <p:nvSpPr>
            <p:cNvPr id="370" name="Shape 370"/>
            <p:cNvSpPr/>
            <p:nvPr/>
          </p:nvSpPr>
          <p:spPr>
            <a:xfrm>
              <a:off x="0" y="0"/>
              <a:ext cx="1959463" cy="736600"/>
            </a:xfrm>
            <a:prstGeom prst="rect">
              <a:avLst/>
            </a:prstGeom>
            <a:noFill/>
            <a:ln>
              <a:noFill/>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defRPr sz="3400">
                  <a:solidFill>
                    <a:srgbClr val="FF2600"/>
                  </a:solidFill>
                </a:defRPr>
              </a:lvl1pPr>
            </a:lstStyle>
            <a:p>
              <a:pPr lvl="0">
                <a:defRPr sz="1800">
                  <a:solidFill>
                    <a:srgbClr val="000000"/>
                  </a:solidFill>
                </a:defRPr>
              </a:pPr>
              <a:r>
                <a:rPr sz="3400">
                  <a:solidFill>
                    <a:srgbClr val="FF2600"/>
                  </a:solidFill>
                </a:rPr>
                <a:t>Evil SWF</a:t>
              </a:r>
            </a:p>
          </p:txBody>
        </p:sp>
        <p:pic>
          <p:nvPicPr>
            <p:cNvPr id="369" name=""/>
            <p:cNvPicPr/>
            <p:nvPr/>
          </p:nvPicPr>
          <p:blipFill>
            <a:blip r:embed="rId7">
              <a:extLst/>
            </a:blip>
            <a:stretch>
              <a:fillRect/>
            </a:stretch>
          </p:blipFill>
          <p:spPr>
            <a:xfrm>
              <a:off x="-53882" y="-53882"/>
              <a:ext cx="2067227" cy="844364"/>
            </a:xfrm>
            <a:prstGeom prst="rect">
              <a:avLst/>
            </a:prstGeom>
            <a:effectLst/>
          </p:spPr>
        </p:pic>
      </p:grpSp>
      <p:pic>
        <p:nvPicPr>
          <p:cNvPr id="372" name=""/>
          <p:cNvPicPr/>
          <p:nvPr/>
        </p:nvPicPr>
        <p:blipFill>
          <a:blip r:embed="rId8">
            <a:extLst/>
          </a:blip>
          <a:stretch>
            <a:fillRect/>
          </a:stretch>
        </p:blipFill>
        <p:spPr>
          <a:xfrm rot="7850432">
            <a:off x="6537799" y="5731899"/>
            <a:ext cx="3942650" cy="246564"/>
          </a:xfrm>
          <a:prstGeom prst="rect">
            <a:avLst/>
          </a:prstGeom>
        </p:spPr>
      </p:pic>
      <p:pic>
        <p:nvPicPr>
          <p:cNvPr id="374" name=""/>
          <p:cNvPicPr/>
          <p:nvPr/>
        </p:nvPicPr>
        <p:blipFill>
          <a:blip r:embed="rId9">
            <a:extLst/>
          </a:blip>
          <a:stretch>
            <a:fillRect/>
          </a:stretch>
        </p:blipFill>
        <p:spPr>
          <a:xfrm rot="13989778">
            <a:off x="3053596" y="5569351"/>
            <a:ext cx="3812271" cy="246564"/>
          </a:xfrm>
          <a:prstGeom prst="rect">
            <a:avLst/>
          </a:prstGeom>
        </p:spPr>
      </p:pic>
      <p:pic>
        <p:nvPicPr>
          <p:cNvPr id="376" name=""/>
          <p:cNvPicPr/>
          <p:nvPr/>
        </p:nvPicPr>
        <p:blipFill>
          <a:blip r:embed="rId10">
            <a:extLst/>
          </a:blip>
          <a:stretch>
            <a:fillRect/>
          </a:stretch>
        </p:blipFill>
        <p:spPr>
          <a:xfrm rot="13957733">
            <a:off x="2138195" y="5847719"/>
            <a:ext cx="4570901" cy="246564"/>
          </a:xfrm>
          <a:prstGeom prst="rect">
            <a:avLst/>
          </a:prstGeom>
        </p:spPr>
      </p:pic>
      <p:pic>
        <p:nvPicPr>
          <p:cNvPr id="378" name=""/>
          <p:cNvPicPr/>
          <p:nvPr/>
        </p:nvPicPr>
        <p:blipFill>
          <a:blip r:embed="rId11">
            <a:extLst/>
          </a:blip>
          <a:stretch>
            <a:fillRect/>
          </a:stretch>
        </p:blipFill>
        <p:spPr>
          <a:xfrm rot="3118779">
            <a:off x="1114378" y="5720657"/>
            <a:ext cx="5606318" cy="986255"/>
          </a:xfrm>
          <a:prstGeom prst="rect">
            <a:avLst/>
          </a:prstGeom>
        </p:spPr>
      </p:pic>
      <p:grpSp>
        <p:nvGrpSpPr>
          <p:cNvPr id="382" name="Group 382"/>
          <p:cNvGrpSpPr/>
          <p:nvPr/>
        </p:nvGrpSpPr>
        <p:grpSpPr>
          <a:xfrm>
            <a:off x="5727957" y="8099291"/>
            <a:ext cx="2067227" cy="844364"/>
            <a:chOff x="-53881" y="-53881"/>
            <a:chExt cx="2067225" cy="844363"/>
          </a:xfrm>
        </p:grpSpPr>
        <p:sp>
          <p:nvSpPr>
            <p:cNvPr id="381" name="Shape 381"/>
            <p:cNvSpPr/>
            <p:nvPr/>
          </p:nvSpPr>
          <p:spPr>
            <a:xfrm>
              <a:off x="0" y="0"/>
              <a:ext cx="1959463" cy="736600"/>
            </a:xfrm>
            <a:prstGeom prst="rect">
              <a:avLst/>
            </a:prstGeom>
            <a:noFill/>
            <a:ln>
              <a:noFill/>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defRPr sz="3400">
                  <a:solidFill>
                    <a:srgbClr val="FF2600"/>
                  </a:solidFill>
                </a:defRPr>
              </a:lvl1pPr>
            </a:lstStyle>
            <a:p>
              <a:pPr lvl="0">
                <a:defRPr sz="1800">
                  <a:solidFill>
                    <a:srgbClr val="000000"/>
                  </a:solidFill>
                </a:defRPr>
              </a:pPr>
              <a:r>
                <a:rPr sz="3400">
                  <a:solidFill>
                    <a:srgbClr val="FF2600"/>
                  </a:solidFill>
                </a:rPr>
                <a:t>Evil SWF</a:t>
              </a:r>
            </a:p>
          </p:txBody>
        </p:sp>
        <p:pic>
          <p:nvPicPr>
            <p:cNvPr id="380" name=""/>
            <p:cNvPicPr/>
            <p:nvPr/>
          </p:nvPicPr>
          <p:blipFill>
            <a:blip r:embed="rId12">
              <a:extLst/>
            </a:blip>
            <a:stretch>
              <a:fillRect/>
            </a:stretch>
          </p:blipFill>
          <p:spPr>
            <a:xfrm>
              <a:off x="-53882" y="-53882"/>
              <a:ext cx="2067227" cy="844364"/>
            </a:xfrm>
            <a:prstGeom prst="rect">
              <a:avLst/>
            </a:prstGeom>
            <a:effectLst/>
          </p:spPr>
        </p:pic>
      </p:grpSp>
      <p:sp>
        <p:nvSpPr>
          <p:cNvPr id="383" name="Shape 383"/>
          <p:cNvSpPr/>
          <p:nvPr/>
        </p:nvSpPr>
        <p:spPr>
          <a:xfrm>
            <a:off x="162552" y="7891710"/>
            <a:ext cx="4845480" cy="6985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3500">
                <a:solidFill>
                  <a:srgbClr val="FF2600"/>
                </a:solidFill>
              </a:defRPr>
            </a:lvl1pPr>
          </a:lstStyle>
          <a:p>
            <a:pPr lvl="0">
              <a:defRPr sz="1800">
                <a:solidFill>
                  <a:srgbClr val="000000"/>
                </a:solidFill>
              </a:defRPr>
            </a:pPr>
            <a:r>
              <a:rPr sz="3500">
                <a:solidFill>
                  <a:srgbClr val="FF2600"/>
                </a:solidFill>
              </a:rPr>
              <a:t>Exfiltration!</a:t>
            </a:r>
          </a:p>
        </p:txBody>
      </p:sp>
      <p:pic>
        <p:nvPicPr>
          <p:cNvPr id="384" name=""/>
          <p:cNvPicPr/>
          <p:nvPr/>
        </p:nvPicPr>
        <p:blipFill>
          <a:blip r:embed="rId13">
            <a:extLst/>
          </a:blip>
          <a:stretch>
            <a:fillRect/>
          </a:stretch>
        </p:blipFill>
        <p:spPr>
          <a:xfrm rot="17232700">
            <a:off x="6100169" y="5862552"/>
            <a:ext cx="4687015" cy="986255"/>
          </a:xfrm>
          <a:prstGeom prst="rect">
            <a:avLst/>
          </a:prstGeom>
        </p:spPr>
      </p:pic>
      <p:grpSp>
        <p:nvGrpSpPr>
          <p:cNvPr id="388" name="Group 388"/>
          <p:cNvGrpSpPr/>
          <p:nvPr/>
        </p:nvGrpSpPr>
        <p:grpSpPr>
          <a:xfrm>
            <a:off x="1303212" y="3177885"/>
            <a:ext cx="3435040" cy="895165"/>
            <a:chOff x="-53881" y="-53881"/>
            <a:chExt cx="3435039" cy="895163"/>
          </a:xfrm>
        </p:grpSpPr>
        <p:sp>
          <p:nvSpPr>
            <p:cNvPr id="387" name="Shape 387"/>
            <p:cNvSpPr/>
            <p:nvPr/>
          </p:nvSpPr>
          <p:spPr>
            <a:xfrm>
              <a:off x="0" y="0"/>
              <a:ext cx="3327276" cy="787400"/>
            </a:xfrm>
            <a:prstGeom prst="rect">
              <a:avLst/>
            </a:prstGeom>
            <a:noFill/>
            <a:ln>
              <a:noFill/>
            </a:ln>
            <a:effectLst/>
            <a:extLst>
              <a:ext uri="{C572A759-6A51-4108-AA02-DFA0A04FC94B}">
                <ma14:wrappingTextBoxFlag xmlns:ma14="http://schemas.microsoft.com/office/mac/drawingml/2011/main" val="1"/>
              </a:ext>
            </a:extLst>
          </p:spPr>
          <p:txBody>
            <a:bodyPr wrap="none" lIns="0" tIns="0" rIns="0" bIns="0" numCol="1" anchor="ctr">
              <a:spAutoFit/>
            </a:bodyPr>
            <a:lstStyle>
              <a:lvl1pPr>
                <a:defRPr sz="3600"/>
              </a:lvl1pPr>
            </a:lstStyle>
            <a:p>
              <a:pPr lvl="0">
                <a:defRPr sz="1800">
                  <a:solidFill>
                    <a:srgbClr val="000000"/>
                  </a:solidFill>
                </a:defRPr>
              </a:pPr>
              <a:r>
                <a:rPr sz="3600">
                  <a:solidFill>
                    <a:srgbClr val="414141"/>
                  </a:solidFill>
                </a:rPr>
                <a:t>vulnerable.com</a:t>
              </a:r>
            </a:p>
          </p:txBody>
        </p:sp>
        <p:pic>
          <p:nvPicPr>
            <p:cNvPr id="386" name=""/>
            <p:cNvPicPr/>
            <p:nvPr/>
          </p:nvPicPr>
          <p:blipFill>
            <a:blip r:embed="rId14">
              <a:extLst/>
            </a:blip>
            <a:stretch>
              <a:fillRect/>
            </a:stretch>
          </p:blipFill>
          <p:spPr>
            <a:xfrm>
              <a:off x="-53882" y="-53882"/>
              <a:ext cx="3435040" cy="895164"/>
            </a:xfrm>
            <a:prstGeom prst="rect">
              <a:avLst/>
            </a:prstGeom>
            <a:effectLst/>
          </p:spPr>
        </p:pic>
      </p:grpSp>
      <p:grpSp>
        <p:nvGrpSpPr>
          <p:cNvPr id="391" name="Group 391"/>
          <p:cNvGrpSpPr/>
          <p:nvPr/>
        </p:nvGrpSpPr>
        <p:grpSpPr>
          <a:xfrm>
            <a:off x="8469980" y="3177885"/>
            <a:ext cx="3435040" cy="895165"/>
            <a:chOff x="-53881" y="-53881"/>
            <a:chExt cx="3435039" cy="895163"/>
          </a:xfrm>
        </p:grpSpPr>
        <p:sp>
          <p:nvSpPr>
            <p:cNvPr id="390" name="Shape 390"/>
            <p:cNvSpPr/>
            <p:nvPr/>
          </p:nvSpPr>
          <p:spPr>
            <a:xfrm>
              <a:off x="0" y="0"/>
              <a:ext cx="3327276" cy="787400"/>
            </a:xfrm>
            <a:prstGeom prst="rect">
              <a:avLst/>
            </a:prstGeom>
            <a:noFill/>
            <a:ln>
              <a:noFill/>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defRPr sz="3600"/>
              </a:lvl1pPr>
            </a:lstStyle>
            <a:p>
              <a:pPr lvl="0">
                <a:defRPr sz="1800">
                  <a:solidFill>
                    <a:srgbClr val="000000"/>
                  </a:solidFill>
                </a:defRPr>
              </a:pPr>
              <a:r>
                <a:rPr sz="3600">
                  <a:solidFill>
                    <a:srgbClr val="414141"/>
                  </a:solidFill>
                </a:rPr>
                <a:t>malicious.com</a:t>
              </a:r>
            </a:p>
          </p:txBody>
        </p:sp>
        <p:pic>
          <p:nvPicPr>
            <p:cNvPr id="389" name=""/>
            <p:cNvPicPr/>
            <p:nvPr/>
          </p:nvPicPr>
          <p:blipFill>
            <a:blip r:embed="rId15">
              <a:extLst/>
            </a:blip>
            <a:stretch>
              <a:fillRect/>
            </a:stretch>
          </p:blipFill>
          <p:spPr>
            <a:xfrm>
              <a:off x="-53882" y="-53882"/>
              <a:ext cx="3435040" cy="895164"/>
            </a:xfrm>
            <a:prstGeom prst="rect">
              <a:avLst/>
            </a:prstGeom>
            <a:effectLst/>
          </p:spPr>
        </p:pic>
      </p:grpSp>
      <p:pic>
        <p:nvPicPr>
          <p:cNvPr id="392" name="happydance.gif"/>
          <p:cNvPicPr/>
          <p:nvPr>
            <a:videoFile r:link="rId16"/>
            <p:extLst>
              <p:ext uri="{DAA4B4D4-6D71-4841-9C94-3DE7FCFB9230}">
                <p14:media xmlns:p14="http://schemas.microsoft.com/office/powerpoint/2010/main" r:embed="rId17"/>
              </p:ext>
            </p:extLst>
          </p:nvPr>
        </p:nvPicPr>
        <p:blipFill>
          <a:blip r:embed="rId18">
            <a:extLst/>
          </a:blip>
          <a:stretch>
            <a:fillRect/>
          </a:stretch>
        </p:blipFill>
        <p:spPr>
          <a:xfrm>
            <a:off x="9869993" y="6490147"/>
            <a:ext cx="2476373" cy="2476372"/>
          </a:xfrm>
          <a:prstGeom prst="rect">
            <a:avLst/>
          </a:prstGeom>
        </p:spPr>
      </p:pic>
    </p:spTree>
  </p:cSld>
  <p:clrMapOvr>
    <a:masterClrMapping/>
  </p:clrMapOvr>
  <p:transitio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nodeType="afterEffect" presetClass="mediacall" presetSubtype="0" presetID="1" grpId="1" fill="hold">
                                  <p:stCondLst>
                                    <p:cond delay="0"/>
                                  </p:stCondLst>
                                  <p:childTnLst>
                                    <p:cmd type="call" cmd="playFrom(0.0)">
                                      <p:cBhvr>
                                        <p:cTn id="6" dur="0" fill="hold"/>
                                        <p:tgtEl>
                                          <p:spTgt spid="392"/>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7" fill="hold" display="0">
                  <p:stCondLst>
                    <p:cond delay="indefinite"/>
                  </p:stCondLst>
                </p:cTn>
                <p:tgtEl>
                  <p:spTgt spid="392"/>
                </p:tgtEl>
              </p:cMediaNode>
            </p:vide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96" name="Shape 396"/>
          <p:cNvSpPr/>
          <p:nvPr>
            <p:ph type="title"/>
          </p:nvPr>
        </p:nvSpPr>
        <p:spPr>
          <a:prstGeom prst="rect">
            <a:avLst/>
          </a:prstGeom>
        </p:spPr>
        <p:txBody>
          <a:bodyPr/>
          <a:lstStyle/>
          <a:p>
            <a:pPr lvl="0">
              <a:defRPr sz="1800">
                <a:solidFill>
                  <a:srgbClr val="000000"/>
                </a:solidFill>
              </a:defRPr>
            </a:pPr>
            <a:r>
              <a:rPr sz="7000">
                <a:solidFill>
                  <a:srgbClr val="D93E2B"/>
                </a:solidFill>
              </a:rPr>
              <a:t>Determining Risk</a:t>
            </a:r>
          </a:p>
        </p:txBody>
      </p:sp>
      <p:grpSp>
        <p:nvGrpSpPr>
          <p:cNvPr id="399" name="Group 399"/>
          <p:cNvGrpSpPr/>
          <p:nvPr/>
        </p:nvGrpSpPr>
        <p:grpSpPr>
          <a:xfrm>
            <a:off x="1303212" y="3177885"/>
            <a:ext cx="3435040" cy="895165"/>
            <a:chOff x="-53881" y="-53881"/>
            <a:chExt cx="3435039" cy="895163"/>
          </a:xfrm>
        </p:grpSpPr>
        <p:sp>
          <p:nvSpPr>
            <p:cNvPr id="398" name="Shape 398"/>
            <p:cNvSpPr/>
            <p:nvPr/>
          </p:nvSpPr>
          <p:spPr>
            <a:xfrm>
              <a:off x="0" y="0"/>
              <a:ext cx="3327276" cy="787400"/>
            </a:xfrm>
            <a:prstGeom prst="rect">
              <a:avLst/>
            </a:prstGeom>
            <a:noFill/>
            <a:ln>
              <a:noFill/>
            </a:ln>
            <a:effectLst/>
            <a:extLst>
              <a:ext uri="{C572A759-6A51-4108-AA02-DFA0A04FC94B}">
                <ma14:wrappingTextBoxFlag xmlns:ma14="http://schemas.microsoft.com/office/mac/drawingml/2011/main" val="1"/>
              </a:ext>
            </a:extLst>
          </p:spPr>
          <p:txBody>
            <a:bodyPr wrap="none" lIns="0" tIns="0" rIns="0" bIns="0" numCol="1" anchor="ctr">
              <a:spAutoFit/>
            </a:bodyPr>
            <a:lstStyle>
              <a:lvl1pPr>
                <a:defRPr sz="3600"/>
              </a:lvl1pPr>
            </a:lstStyle>
            <a:p>
              <a:pPr lvl="0">
                <a:defRPr sz="1800">
                  <a:solidFill>
                    <a:srgbClr val="000000"/>
                  </a:solidFill>
                </a:defRPr>
              </a:pPr>
              <a:r>
                <a:rPr sz="3600">
                  <a:solidFill>
                    <a:srgbClr val="414141"/>
                  </a:solidFill>
                </a:rPr>
                <a:t>vulnerable.com</a:t>
              </a:r>
            </a:p>
          </p:txBody>
        </p:sp>
        <p:pic>
          <p:nvPicPr>
            <p:cNvPr id="397" name=""/>
            <p:cNvPicPr/>
            <p:nvPr/>
          </p:nvPicPr>
          <p:blipFill>
            <a:blip r:embed="rId3">
              <a:extLst/>
            </a:blip>
            <a:stretch>
              <a:fillRect/>
            </a:stretch>
          </p:blipFill>
          <p:spPr>
            <a:xfrm>
              <a:off x="-53882" y="-53882"/>
              <a:ext cx="3435040" cy="895164"/>
            </a:xfrm>
            <a:prstGeom prst="rect">
              <a:avLst/>
            </a:prstGeom>
            <a:effectLst/>
          </p:spPr>
        </p:pic>
      </p:grpSp>
      <p:pic>
        <p:nvPicPr>
          <p:cNvPr id="400" name="pasted-image.png"/>
          <p:cNvPicPr/>
          <p:nvPr/>
        </p:nvPicPr>
        <p:blipFill>
          <a:blip r:embed="rId4">
            <a:extLst/>
          </a:blip>
          <a:stretch>
            <a:fillRect/>
          </a:stretch>
        </p:blipFill>
        <p:spPr>
          <a:xfrm>
            <a:off x="622330" y="2696741"/>
            <a:ext cx="4796805" cy="486253"/>
          </a:xfrm>
          <a:prstGeom prst="rect">
            <a:avLst/>
          </a:prstGeom>
          <a:ln w="12700">
            <a:miter lim="400000"/>
          </a:ln>
        </p:spPr>
      </p:pic>
      <p:sp>
        <p:nvSpPr>
          <p:cNvPr id="401" name="Shape 401"/>
          <p:cNvSpPr/>
          <p:nvPr/>
        </p:nvSpPr>
        <p:spPr>
          <a:xfrm>
            <a:off x="4705141" y="5231634"/>
            <a:ext cx="7809827" cy="3759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0" marL="469900" indent="-469900" algn="l">
              <a:buClr>
                <a:srgbClr val="929292"/>
              </a:buClr>
              <a:buSzPct val="60000"/>
              <a:buFont typeface="Zapf Dingbats"/>
              <a:buChar char="❖"/>
              <a:defRPr sz="1800">
                <a:solidFill>
                  <a:srgbClr val="000000"/>
                </a:solidFill>
              </a:defRPr>
            </a:pPr>
            <a:r>
              <a:rPr sz="3600">
                <a:solidFill>
                  <a:srgbClr val="414141"/>
                </a:solidFill>
              </a:rPr>
              <a:t>Still vulnerable even if no applications on the server use Flash</a:t>
            </a:r>
            <a:br>
              <a:rPr sz="3600">
                <a:solidFill>
                  <a:srgbClr val="414141"/>
                </a:solidFill>
              </a:rPr>
            </a:br>
            <a:endParaRPr sz="3600">
              <a:solidFill>
                <a:srgbClr val="414141"/>
              </a:solidFill>
            </a:endParaRPr>
          </a:p>
          <a:p>
            <a:pPr lvl="0" algn="l">
              <a:defRPr sz="1800">
                <a:solidFill>
                  <a:srgbClr val="000000"/>
                </a:solidFill>
              </a:defRPr>
            </a:pPr>
            <a:endParaRPr sz="3600">
              <a:solidFill>
                <a:srgbClr val="414141"/>
              </a:solidFill>
            </a:endParaRPr>
          </a:p>
          <a:p>
            <a:pPr lvl="0" algn="l">
              <a:defRPr sz="1800">
                <a:solidFill>
                  <a:srgbClr val="000000"/>
                </a:solidFill>
              </a:defRPr>
            </a:pPr>
            <a:endParaRPr sz="3600">
              <a:solidFill>
                <a:srgbClr val="414141"/>
              </a:solidFill>
            </a:endParaRPr>
          </a:p>
        </p:txBody>
      </p:sp>
    </p:spTree>
  </p:cSld>
  <p:clrMapOvr>
    <a:masterClrMapping/>
  </p:clrMapOvr>
  <p:transition spd="med" advClick="1"/>
</p:sld>
</file>

<file path=ppt/slides/slide2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05" name="Shape 405"/>
          <p:cNvSpPr/>
          <p:nvPr/>
        </p:nvSpPr>
        <p:spPr>
          <a:xfrm>
            <a:off x="4705141" y="5231634"/>
            <a:ext cx="7809827" cy="3759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0" marL="469900" indent="-469900" algn="l">
              <a:buClr>
                <a:srgbClr val="929292"/>
              </a:buClr>
              <a:buSzPct val="60000"/>
              <a:buFont typeface="Zapf Dingbats"/>
              <a:buChar char="❖"/>
              <a:defRPr sz="1800">
                <a:solidFill>
                  <a:srgbClr val="000000"/>
                </a:solidFill>
              </a:defRPr>
            </a:pPr>
            <a:r>
              <a:rPr sz="3600">
                <a:solidFill>
                  <a:srgbClr val="414141"/>
                </a:solidFill>
              </a:rPr>
              <a:t>Still vulnerable even if no applications on the server use Flash</a:t>
            </a:r>
            <a:br>
              <a:rPr sz="3600">
                <a:solidFill>
                  <a:srgbClr val="414141"/>
                </a:solidFill>
              </a:rPr>
            </a:br>
            <a:endParaRPr sz="3600">
              <a:solidFill>
                <a:srgbClr val="414141"/>
              </a:solidFill>
            </a:endParaRPr>
          </a:p>
          <a:p>
            <a:pPr lvl="0" marL="469900" indent="-469900" algn="l">
              <a:buClr>
                <a:srgbClr val="929292"/>
              </a:buClr>
              <a:buSzPct val="60000"/>
              <a:buFont typeface="Zapf Dingbats"/>
              <a:buChar char="❖"/>
              <a:defRPr sz="1800">
                <a:solidFill>
                  <a:srgbClr val="000000"/>
                </a:solidFill>
              </a:defRPr>
            </a:pPr>
            <a:r>
              <a:rPr sz="3600">
                <a:solidFill>
                  <a:srgbClr val="414141"/>
                </a:solidFill>
              </a:rPr>
              <a:t>All applications on this FQDN are vulnerable </a:t>
            </a:r>
            <a:endParaRPr sz="3600">
              <a:solidFill>
                <a:srgbClr val="414141"/>
              </a:solidFill>
            </a:endParaRPr>
          </a:p>
        </p:txBody>
      </p:sp>
      <p:sp>
        <p:nvSpPr>
          <p:cNvPr id="406" name="Shape 406"/>
          <p:cNvSpPr/>
          <p:nvPr>
            <p:ph type="title"/>
          </p:nvPr>
        </p:nvSpPr>
        <p:spPr>
          <a:prstGeom prst="rect">
            <a:avLst/>
          </a:prstGeom>
        </p:spPr>
        <p:txBody>
          <a:bodyPr/>
          <a:lstStyle/>
          <a:p>
            <a:pPr lvl="0">
              <a:defRPr sz="1800">
                <a:solidFill>
                  <a:srgbClr val="000000"/>
                </a:solidFill>
              </a:defRPr>
            </a:pPr>
            <a:r>
              <a:rPr sz="7000">
                <a:solidFill>
                  <a:srgbClr val="D93E2B"/>
                </a:solidFill>
              </a:rPr>
              <a:t>Determining Risk</a:t>
            </a:r>
          </a:p>
        </p:txBody>
      </p:sp>
      <p:grpSp>
        <p:nvGrpSpPr>
          <p:cNvPr id="409" name="Group 409"/>
          <p:cNvGrpSpPr/>
          <p:nvPr/>
        </p:nvGrpSpPr>
        <p:grpSpPr>
          <a:xfrm>
            <a:off x="1303212" y="3177885"/>
            <a:ext cx="3435040" cy="895165"/>
            <a:chOff x="-53881" y="-53881"/>
            <a:chExt cx="3435039" cy="895163"/>
          </a:xfrm>
        </p:grpSpPr>
        <p:sp>
          <p:nvSpPr>
            <p:cNvPr id="408" name="Shape 408"/>
            <p:cNvSpPr/>
            <p:nvPr/>
          </p:nvSpPr>
          <p:spPr>
            <a:xfrm>
              <a:off x="0" y="0"/>
              <a:ext cx="3327276" cy="787400"/>
            </a:xfrm>
            <a:prstGeom prst="rect">
              <a:avLst/>
            </a:prstGeom>
            <a:noFill/>
            <a:ln>
              <a:noFill/>
            </a:ln>
            <a:effectLst/>
            <a:extLst>
              <a:ext uri="{C572A759-6A51-4108-AA02-DFA0A04FC94B}">
                <ma14:wrappingTextBoxFlag xmlns:ma14="http://schemas.microsoft.com/office/mac/drawingml/2011/main" val="1"/>
              </a:ext>
            </a:extLst>
          </p:spPr>
          <p:txBody>
            <a:bodyPr wrap="none" lIns="0" tIns="0" rIns="0" bIns="0" numCol="1" anchor="ctr">
              <a:spAutoFit/>
            </a:bodyPr>
            <a:lstStyle>
              <a:lvl1pPr>
                <a:defRPr sz="3600"/>
              </a:lvl1pPr>
            </a:lstStyle>
            <a:p>
              <a:pPr lvl="0">
                <a:defRPr sz="1800">
                  <a:solidFill>
                    <a:srgbClr val="000000"/>
                  </a:solidFill>
                </a:defRPr>
              </a:pPr>
              <a:r>
                <a:rPr sz="3600">
                  <a:solidFill>
                    <a:srgbClr val="414141"/>
                  </a:solidFill>
                </a:rPr>
                <a:t>vulnerable.com</a:t>
              </a:r>
            </a:p>
          </p:txBody>
        </p:sp>
        <p:pic>
          <p:nvPicPr>
            <p:cNvPr id="407" name=""/>
            <p:cNvPicPr/>
            <p:nvPr/>
          </p:nvPicPr>
          <p:blipFill>
            <a:blip r:embed="rId3">
              <a:extLst/>
            </a:blip>
            <a:stretch>
              <a:fillRect/>
            </a:stretch>
          </p:blipFill>
          <p:spPr>
            <a:xfrm>
              <a:off x="-53882" y="-53882"/>
              <a:ext cx="3435040" cy="895164"/>
            </a:xfrm>
            <a:prstGeom prst="rect">
              <a:avLst/>
            </a:prstGeom>
            <a:effectLst/>
          </p:spPr>
        </p:pic>
      </p:grpSp>
      <p:pic>
        <p:nvPicPr>
          <p:cNvPr id="410" name="pasted-image.png"/>
          <p:cNvPicPr/>
          <p:nvPr/>
        </p:nvPicPr>
        <p:blipFill>
          <a:blip r:embed="rId4">
            <a:extLst/>
          </a:blip>
          <a:stretch>
            <a:fillRect/>
          </a:stretch>
        </p:blipFill>
        <p:spPr>
          <a:xfrm>
            <a:off x="622330" y="2696741"/>
            <a:ext cx="4796805" cy="486253"/>
          </a:xfrm>
          <a:prstGeom prst="rect">
            <a:avLst/>
          </a:prstGeom>
          <a:ln w="12700">
            <a:miter lim="400000"/>
          </a:ln>
        </p:spPr>
      </p:pic>
    </p:spTree>
  </p:cSld>
  <p:clrMapOvr>
    <a:masterClrMapping/>
  </p:clrMapOvr>
  <p:transition spd="med" advClick="1"/>
</p:sld>
</file>

<file path=ppt/slides/slide2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14" name="Shape 414"/>
          <p:cNvSpPr/>
          <p:nvPr/>
        </p:nvSpPr>
        <p:spPr>
          <a:xfrm>
            <a:off x="4683090" y="5232868"/>
            <a:ext cx="7576210" cy="3149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0" marL="469900" indent="-469900" algn="l">
              <a:spcBef>
                <a:spcPts val="2400"/>
              </a:spcBef>
              <a:buClr>
                <a:srgbClr val="929292"/>
              </a:buClr>
              <a:buSzPct val="60000"/>
              <a:buFont typeface="Zapf Dingbats"/>
              <a:buChar char="❖"/>
              <a:defRPr sz="1800">
                <a:solidFill>
                  <a:srgbClr val="000000"/>
                </a:solidFill>
              </a:defRPr>
            </a:pPr>
            <a:r>
              <a:rPr sz="3600">
                <a:solidFill>
                  <a:srgbClr val="414141"/>
                </a:solidFill>
              </a:rPr>
              <a:t>Is there anything worth stealing?</a:t>
            </a:r>
            <a:endParaRPr sz="3600">
              <a:solidFill>
                <a:srgbClr val="414141"/>
              </a:solidFill>
            </a:endParaRPr>
          </a:p>
          <a:p>
            <a:pPr lvl="0" marL="469900" indent="-469900" algn="l">
              <a:spcBef>
                <a:spcPts val="2400"/>
              </a:spcBef>
              <a:buClr>
                <a:srgbClr val="929292"/>
              </a:buClr>
              <a:buSzPct val="60000"/>
              <a:buFont typeface="Zapf Dingbats"/>
              <a:buChar char="❖"/>
              <a:defRPr sz="1800">
                <a:solidFill>
                  <a:srgbClr val="000000"/>
                </a:solidFill>
              </a:defRPr>
            </a:pPr>
            <a:r>
              <a:rPr sz="3600">
                <a:solidFill>
                  <a:srgbClr val="414141"/>
                </a:solidFill>
              </a:rPr>
              <a:t>Are there actions worth CSRFing?</a:t>
            </a:r>
            <a:endParaRPr sz="3600">
              <a:solidFill>
                <a:srgbClr val="414141"/>
              </a:solidFill>
            </a:endParaRPr>
          </a:p>
          <a:p>
            <a:pPr lvl="0" marL="469900" indent="-469900" algn="l">
              <a:spcBef>
                <a:spcPts val="2400"/>
              </a:spcBef>
              <a:buClr>
                <a:srgbClr val="929292"/>
              </a:buClr>
              <a:buSzPct val="60000"/>
              <a:buFont typeface="Zapf Dingbats"/>
              <a:buChar char="❖"/>
              <a:defRPr sz="1800">
                <a:solidFill>
                  <a:srgbClr val="000000"/>
                </a:solidFill>
              </a:defRPr>
            </a:pPr>
            <a:r>
              <a:rPr sz="3600">
                <a:solidFill>
                  <a:srgbClr val="FF2600"/>
                </a:solidFill>
              </a:rPr>
              <a:t>If not, there is no risk!</a:t>
            </a:r>
            <a:endParaRPr sz="3600">
              <a:solidFill>
                <a:srgbClr val="FF2600"/>
              </a:solidFill>
            </a:endParaRPr>
          </a:p>
        </p:txBody>
      </p:sp>
      <p:sp>
        <p:nvSpPr>
          <p:cNvPr id="415" name="Shape 415"/>
          <p:cNvSpPr/>
          <p:nvPr>
            <p:ph type="title"/>
          </p:nvPr>
        </p:nvSpPr>
        <p:spPr>
          <a:prstGeom prst="rect">
            <a:avLst/>
          </a:prstGeom>
        </p:spPr>
        <p:txBody>
          <a:bodyPr/>
          <a:lstStyle/>
          <a:p>
            <a:pPr lvl="0">
              <a:defRPr sz="1800">
                <a:solidFill>
                  <a:srgbClr val="000000"/>
                </a:solidFill>
              </a:defRPr>
            </a:pPr>
            <a:r>
              <a:rPr sz="7000">
                <a:solidFill>
                  <a:srgbClr val="D93E2B"/>
                </a:solidFill>
              </a:rPr>
              <a:t>Determining Risk</a:t>
            </a:r>
          </a:p>
        </p:txBody>
      </p:sp>
      <p:grpSp>
        <p:nvGrpSpPr>
          <p:cNvPr id="418" name="Group 418"/>
          <p:cNvGrpSpPr/>
          <p:nvPr/>
        </p:nvGrpSpPr>
        <p:grpSpPr>
          <a:xfrm>
            <a:off x="1303212" y="3177885"/>
            <a:ext cx="3435040" cy="895165"/>
            <a:chOff x="-53881" y="-53881"/>
            <a:chExt cx="3435039" cy="895163"/>
          </a:xfrm>
        </p:grpSpPr>
        <p:sp>
          <p:nvSpPr>
            <p:cNvPr id="417" name="Shape 417"/>
            <p:cNvSpPr/>
            <p:nvPr/>
          </p:nvSpPr>
          <p:spPr>
            <a:xfrm>
              <a:off x="0" y="0"/>
              <a:ext cx="3327276" cy="787400"/>
            </a:xfrm>
            <a:prstGeom prst="rect">
              <a:avLst/>
            </a:prstGeom>
            <a:noFill/>
            <a:ln>
              <a:noFill/>
            </a:ln>
            <a:effectLst/>
            <a:extLst>
              <a:ext uri="{C572A759-6A51-4108-AA02-DFA0A04FC94B}">
                <ma14:wrappingTextBoxFlag xmlns:ma14="http://schemas.microsoft.com/office/mac/drawingml/2011/main" val="1"/>
              </a:ext>
            </a:extLst>
          </p:spPr>
          <p:txBody>
            <a:bodyPr wrap="none" lIns="0" tIns="0" rIns="0" bIns="0" numCol="1" anchor="ctr">
              <a:spAutoFit/>
            </a:bodyPr>
            <a:lstStyle>
              <a:lvl1pPr>
                <a:defRPr sz="3600"/>
              </a:lvl1pPr>
            </a:lstStyle>
            <a:p>
              <a:pPr lvl="0">
                <a:defRPr sz="1800">
                  <a:solidFill>
                    <a:srgbClr val="000000"/>
                  </a:solidFill>
                </a:defRPr>
              </a:pPr>
              <a:r>
                <a:rPr sz="3600">
                  <a:solidFill>
                    <a:srgbClr val="414141"/>
                  </a:solidFill>
                </a:rPr>
                <a:t>vulnerable.com</a:t>
              </a:r>
            </a:p>
          </p:txBody>
        </p:sp>
        <p:pic>
          <p:nvPicPr>
            <p:cNvPr id="416" name=""/>
            <p:cNvPicPr/>
            <p:nvPr/>
          </p:nvPicPr>
          <p:blipFill>
            <a:blip r:embed="rId3">
              <a:extLst/>
            </a:blip>
            <a:stretch>
              <a:fillRect/>
            </a:stretch>
          </p:blipFill>
          <p:spPr>
            <a:xfrm>
              <a:off x="-53882" y="-53882"/>
              <a:ext cx="3435040" cy="895164"/>
            </a:xfrm>
            <a:prstGeom prst="rect">
              <a:avLst/>
            </a:prstGeom>
            <a:effectLst/>
          </p:spPr>
        </p:pic>
      </p:grpSp>
      <p:pic>
        <p:nvPicPr>
          <p:cNvPr id="419" name="pasted-image.png"/>
          <p:cNvPicPr/>
          <p:nvPr/>
        </p:nvPicPr>
        <p:blipFill>
          <a:blip r:embed="rId4">
            <a:extLst/>
          </a:blip>
          <a:stretch>
            <a:fillRect/>
          </a:stretch>
        </p:blipFill>
        <p:spPr>
          <a:xfrm>
            <a:off x="622330" y="2696741"/>
            <a:ext cx="4796805" cy="486253"/>
          </a:xfrm>
          <a:prstGeom prst="rect">
            <a:avLst/>
          </a:prstGeom>
          <a:ln w="12700">
            <a:miter lim="400000"/>
          </a:ln>
        </p:spPr>
      </p:pic>
    </p:spTree>
  </p:cSld>
  <p:clrMapOvr>
    <a:masterClrMapping/>
  </p:clrMapOvr>
  <p:transition spd="med" advClick="1"/>
</p:sld>
</file>

<file path=ppt/slides/slide2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grpSp>
        <p:nvGrpSpPr>
          <p:cNvPr id="425" name="Group 425"/>
          <p:cNvGrpSpPr/>
          <p:nvPr/>
        </p:nvGrpSpPr>
        <p:grpSpPr>
          <a:xfrm>
            <a:off x="272633" y="2406912"/>
            <a:ext cx="10557318" cy="4782991"/>
            <a:chOff x="-127000" y="-88900"/>
            <a:chExt cx="10557316" cy="4782989"/>
          </a:xfrm>
        </p:grpSpPr>
        <p:pic>
          <p:nvPicPr>
            <p:cNvPr id="424" name="pasted-image.png"/>
            <p:cNvPicPr/>
            <p:nvPr/>
          </p:nvPicPr>
          <p:blipFill>
            <a:blip r:embed="rId3">
              <a:extLst/>
            </a:blip>
            <a:stretch>
              <a:fillRect/>
            </a:stretch>
          </p:blipFill>
          <p:spPr>
            <a:xfrm>
              <a:off x="0" y="0"/>
              <a:ext cx="10303317" cy="4452790"/>
            </a:xfrm>
            <a:prstGeom prst="rect">
              <a:avLst/>
            </a:prstGeom>
            <a:ln>
              <a:noFill/>
            </a:ln>
            <a:effectLst/>
          </p:spPr>
        </p:pic>
        <p:pic>
          <p:nvPicPr>
            <p:cNvPr id="423" name=""/>
            <p:cNvPicPr/>
            <p:nvPr/>
          </p:nvPicPr>
          <p:blipFill>
            <a:blip r:embed="rId4">
              <a:extLst/>
            </a:blip>
            <a:stretch>
              <a:fillRect/>
            </a:stretch>
          </p:blipFill>
          <p:spPr>
            <a:xfrm>
              <a:off x="-127000" y="-88900"/>
              <a:ext cx="10557317" cy="4782990"/>
            </a:xfrm>
            <a:prstGeom prst="rect">
              <a:avLst/>
            </a:prstGeom>
            <a:effectLst/>
          </p:spPr>
        </p:pic>
      </p:grpSp>
      <p:sp>
        <p:nvSpPr>
          <p:cNvPr id="426" name="Shape 426"/>
          <p:cNvSpPr/>
          <p:nvPr>
            <p:ph type="title"/>
          </p:nvPr>
        </p:nvSpPr>
        <p:spPr>
          <a:prstGeom prst="rect">
            <a:avLst/>
          </a:prstGeom>
        </p:spPr>
        <p:txBody>
          <a:bodyPr/>
          <a:lstStyle/>
          <a:p>
            <a:pPr lvl="0">
              <a:defRPr sz="1800">
                <a:solidFill>
                  <a:srgbClr val="000000"/>
                </a:solidFill>
              </a:defRPr>
            </a:pPr>
            <a:r>
              <a:rPr sz="7000">
                <a:solidFill>
                  <a:srgbClr val="D93E2B"/>
                </a:solidFill>
              </a:rPr>
              <a:t>Determining Risk</a:t>
            </a:r>
          </a:p>
        </p:txBody>
      </p:sp>
    </p:spTree>
  </p:cSld>
  <p:clrMapOvr>
    <a:masterClrMapping/>
  </p:clrMapOvr>
  <p:transition spd="med" advClick="1"/>
</p:sld>
</file>

<file path=ppt/slides/slide2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grpSp>
        <p:nvGrpSpPr>
          <p:cNvPr id="432" name="Group 432"/>
          <p:cNvGrpSpPr/>
          <p:nvPr/>
        </p:nvGrpSpPr>
        <p:grpSpPr>
          <a:xfrm>
            <a:off x="272633" y="2406912"/>
            <a:ext cx="10557318" cy="4782991"/>
            <a:chOff x="-127000" y="-88900"/>
            <a:chExt cx="10557316" cy="4782989"/>
          </a:xfrm>
        </p:grpSpPr>
        <p:pic>
          <p:nvPicPr>
            <p:cNvPr id="431" name="pasted-image.png"/>
            <p:cNvPicPr/>
            <p:nvPr/>
          </p:nvPicPr>
          <p:blipFill>
            <a:blip r:embed="rId2">
              <a:extLst/>
            </a:blip>
            <a:stretch>
              <a:fillRect/>
            </a:stretch>
          </p:blipFill>
          <p:spPr>
            <a:xfrm>
              <a:off x="0" y="0"/>
              <a:ext cx="10303317" cy="4452790"/>
            </a:xfrm>
            <a:prstGeom prst="rect">
              <a:avLst/>
            </a:prstGeom>
            <a:ln>
              <a:noFill/>
            </a:ln>
            <a:effectLst/>
          </p:spPr>
        </p:pic>
        <p:pic>
          <p:nvPicPr>
            <p:cNvPr id="430" name=""/>
            <p:cNvPicPr/>
            <p:nvPr/>
          </p:nvPicPr>
          <p:blipFill>
            <a:blip r:embed="rId3">
              <a:extLst/>
            </a:blip>
            <a:stretch>
              <a:fillRect/>
            </a:stretch>
          </p:blipFill>
          <p:spPr>
            <a:xfrm>
              <a:off x="-127000" y="-88900"/>
              <a:ext cx="10557317" cy="4782990"/>
            </a:xfrm>
            <a:prstGeom prst="rect">
              <a:avLst/>
            </a:prstGeom>
            <a:effectLst/>
          </p:spPr>
        </p:pic>
      </p:grpSp>
      <p:grpSp>
        <p:nvGrpSpPr>
          <p:cNvPr id="435" name="Group 435"/>
          <p:cNvGrpSpPr/>
          <p:nvPr/>
        </p:nvGrpSpPr>
        <p:grpSpPr>
          <a:xfrm>
            <a:off x="1831120" y="3353198"/>
            <a:ext cx="10734972" cy="6151242"/>
            <a:chOff x="-127000" y="-88900"/>
            <a:chExt cx="10734970" cy="6151240"/>
          </a:xfrm>
        </p:grpSpPr>
        <p:pic>
          <p:nvPicPr>
            <p:cNvPr id="434" name="pasted-image.png"/>
            <p:cNvPicPr/>
            <p:nvPr/>
          </p:nvPicPr>
          <p:blipFill>
            <a:blip r:embed="rId4">
              <a:extLst/>
            </a:blip>
            <a:stretch>
              <a:fillRect/>
            </a:stretch>
          </p:blipFill>
          <p:spPr>
            <a:xfrm>
              <a:off x="0" y="0"/>
              <a:ext cx="10480971" cy="5821041"/>
            </a:xfrm>
            <a:prstGeom prst="rect">
              <a:avLst/>
            </a:prstGeom>
            <a:ln>
              <a:noFill/>
            </a:ln>
            <a:effectLst/>
          </p:spPr>
        </p:pic>
        <p:pic>
          <p:nvPicPr>
            <p:cNvPr id="433" name=""/>
            <p:cNvPicPr/>
            <p:nvPr/>
          </p:nvPicPr>
          <p:blipFill>
            <a:blip r:embed="rId5">
              <a:extLst/>
            </a:blip>
            <a:stretch>
              <a:fillRect/>
            </a:stretch>
          </p:blipFill>
          <p:spPr>
            <a:xfrm>
              <a:off x="-127000" y="-88900"/>
              <a:ext cx="10734971" cy="6151241"/>
            </a:xfrm>
            <a:prstGeom prst="rect">
              <a:avLst/>
            </a:prstGeom>
            <a:effectLst/>
          </p:spPr>
        </p:pic>
      </p:grpSp>
      <p:sp>
        <p:nvSpPr>
          <p:cNvPr id="436" name="Shape 436"/>
          <p:cNvSpPr/>
          <p:nvPr>
            <p:ph type="title"/>
          </p:nvPr>
        </p:nvSpPr>
        <p:spPr>
          <a:prstGeom prst="rect">
            <a:avLst/>
          </a:prstGeom>
        </p:spPr>
        <p:txBody>
          <a:bodyPr/>
          <a:lstStyle/>
          <a:p>
            <a:pPr lvl="0">
              <a:defRPr sz="1800">
                <a:solidFill>
                  <a:srgbClr val="000000"/>
                </a:solidFill>
              </a:defRPr>
            </a:pPr>
            <a:r>
              <a:rPr sz="7000">
                <a:solidFill>
                  <a:srgbClr val="D93E2B"/>
                </a:solidFill>
              </a:rPr>
              <a:t>Determining Risk</a:t>
            </a:r>
          </a:p>
        </p:txBody>
      </p:sp>
    </p:spTree>
  </p:cSld>
  <p:clrMapOvr>
    <a:masterClrMapping/>
  </p:clrMapOvr>
  <p:transition spd="med" advClick="1"/>
</p:sld>
</file>

<file path=ppt/slides/slide2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38" name="Shape 438"/>
          <p:cNvSpPr/>
          <p:nvPr>
            <p:ph type="title"/>
          </p:nvPr>
        </p:nvSpPr>
        <p:spPr>
          <a:prstGeom prst="rect">
            <a:avLst/>
          </a:prstGeom>
        </p:spPr>
        <p:txBody>
          <a:bodyPr/>
          <a:lstStyle/>
          <a:p>
            <a:pPr lvl="0">
              <a:defRPr sz="1800">
                <a:solidFill>
                  <a:srgbClr val="000000"/>
                </a:solidFill>
              </a:defRPr>
            </a:pPr>
            <a:r>
              <a:rPr sz="7000">
                <a:solidFill>
                  <a:srgbClr val="D93E2B"/>
                </a:solidFill>
              </a:rPr>
              <a:t>Discovery</a:t>
            </a:r>
          </a:p>
        </p:txBody>
      </p:sp>
      <p:grpSp>
        <p:nvGrpSpPr>
          <p:cNvPr id="441" name="Group 441"/>
          <p:cNvGrpSpPr/>
          <p:nvPr/>
        </p:nvGrpSpPr>
        <p:grpSpPr>
          <a:xfrm>
            <a:off x="304064" y="3290696"/>
            <a:ext cx="12396672" cy="3324608"/>
            <a:chOff x="-127000" y="-88900"/>
            <a:chExt cx="12396670" cy="3324606"/>
          </a:xfrm>
        </p:grpSpPr>
        <p:pic>
          <p:nvPicPr>
            <p:cNvPr id="440" name="pasted-image.png"/>
            <p:cNvPicPr/>
            <p:nvPr/>
          </p:nvPicPr>
          <p:blipFill>
            <a:blip r:embed="rId3">
              <a:extLst/>
            </a:blip>
            <a:stretch>
              <a:fillRect/>
            </a:stretch>
          </p:blipFill>
          <p:spPr>
            <a:xfrm>
              <a:off x="0" y="0"/>
              <a:ext cx="12142671" cy="2994407"/>
            </a:xfrm>
            <a:prstGeom prst="rect">
              <a:avLst/>
            </a:prstGeom>
            <a:ln>
              <a:noFill/>
            </a:ln>
            <a:effectLst/>
          </p:spPr>
        </p:pic>
        <p:pic>
          <p:nvPicPr>
            <p:cNvPr id="439" name=""/>
            <p:cNvPicPr/>
            <p:nvPr/>
          </p:nvPicPr>
          <p:blipFill>
            <a:blip r:embed="rId4">
              <a:extLst/>
            </a:blip>
            <a:stretch>
              <a:fillRect/>
            </a:stretch>
          </p:blipFill>
          <p:spPr>
            <a:xfrm>
              <a:off x="-127000" y="-88900"/>
              <a:ext cx="12396671" cy="3324607"/>
            </a:xfrm>
            <a:prstGeom prst="rect">
              <a:avLst/>
            </a:prstGeom>
            <a:effectLst/>
          </p:spPr>
        </p:pic>
      </p:grpSp>
      <p:sp>
        <p:nvSpPr>
          <p:cNvPr id="442" name="Shape 442"/>
          <p:cNvSpPr/>
          <p:nvPr/>
        </p:nvSpPr>
        <p:spPr>
          <a:xfrm>
            <a:off x="1029718" y="5636752"/>
            <a:ext cx="5607949" cy="418592"/>
          </a:xfrm>
          <a:prstGeom prst="rect">
            <a:avLst/>
          </a:prstGeom>
          <a:ln w="50800">
            <a:solidFill>
              <a:srgbClr val="941100"/>
            </a:solidFill>
            <a:miter lim="400000"/>
          </a:ln>
        </p:spPr>
        <p:txBody>
          <a:bodyPr lIns="0" tIns="0" rIns="0" bIns="0" anchor="ctr"/>
          <a:lstStyle/>
          <a:p>
            <a:pPr lvl="0">
              <a:defRPr sz="3200"/>
            </a:pPr>
          </a:p>
        </p:txBody>
      </p:sp>
    </p:spTree>
  </p:cSld>
  <p:clrMapOvr>
    <a:masterClrMapping/>
  </p:clrMapOvr>
  <p:transition spd="med" advClick="1"/>
</p:sld>
</file>

<file path=ppt/slides/slide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6" name="Shape 56"/>
          <p:cNvSpPr/>
          <p:nvPr>
            <p:ph type="title"/>
          </p:nvPr>
        </p:nvSpPr>
        <p:spPr>
          <a:prstGeom prst="rect">
            <a:avLst/>
          </a:prstGeom>
        </p:spPr>
        <p:txBody>
          <a:bodyPr/>
          <a:lstStyle/>
          <a:p>
            <a:pPr lvl="0">
              <a:defRPr sz="1800">
                <a:solidFill>
                  <a:srgbClr val="000000"/>
                </a:solidFill>
              </a:defRPr>
            </a:pPr>
            <a:r>
              <a:rPr sz="7000">
                <a:solidFill>
                  <a:srgbClr val="D93E2B"/>
                </a:solidFill>
              </a:rPr>
              <a:t>About Me</a:t>
            </a:r>
          </a:p>
        </p:txBody>
      </p:sp>
      <p:sp>
        <p:nvSpPr>
          <p:cNvPr id="57" name="Shape 57"/>
          <p:cNvSpPr/>
          <p:nvPr>
            <p:ph type="body" idx="1"/>
          </p:nvPr>
        </p:nvSpPr>
        <p:spPr>
          <a:xfrm>
            <a:off x="508000" y="7962501"/>
            <a:ext cx="11988800" cy="1064190"/>
          </a:xfrm>
          <a:prstGeom prst="rect">
            <a:avLst/>
          </a:prstGeom>
        </p:spPr>
        <p:txBody>
          <a:bodyPr/>
          <a:lstStyle/>
          <a:p>
            <a:pPr lvl="0" marL="0" indent="0">
              <a:buClrTx/>
              <a:buSzTx/>
              <a:buFontTx/>
              <a:buNone/>
              <a:defRPr sz="1800">
                <a:solidFill>
                  <a:srgbClr val="000000"/>
                </a:solidFill>
              </a:defRPr>
            </a:pPr>
            <a:r>
              <a:rPr sz="2600">
                <a:solidFill>
                  <a:srgbClr val="414141"/>
                </a:solidFill>
              </a:rPr>
              <a:t>Gmail: </a:t>
            </a:r>
            <a:r>
              <a:rPr sz="2600" u="sng">
                <a:solidFill>
                  <a:srgbClr val="414141"/>
                </a:solidFill>
                <a:hlinkClick r:id="rId3" invalidUrl="" action="" tgtFrame="" tooltip="" history="1" highlightClick="0" endSnd="0"/>
              </a:rPr>
              <a:t>sethsec@gmail.com</a:t>
            </a:r>
            <a:r>
              <a:rPr sz="2600">
                <a:solidFill>
                  <a:srgbClr val="414141"/>
                </a:solidFill>
              </a:rPr>
              <a:t>  | Twitter: @sethsec</a:t>
            </a:r>
          </a:p>
        </p:txBody>
      </p:sp>
      <p:pic>
        <p:nvPicPr>
          <p:cNvPr id="58" name="Blue Canopy Logo copy-01.png"/>
          <p:cNvPicPr/>
          <p:nvPr/>
        </p:nvPicPr>
        <p:blipFill>
          <a:blip r:embed="rId4">
            <a:extLst/>
          </a:blip>
          <a:stretch>
            <a:fillRect/>
          </a:stretch>
        </p:blipFill>
        <p:spPr>
          <a:xfrm>
            <a:off x="3369858" y="3940662"/>
            <a:ext cx="3760425" cy="1219201"/>
          </a:xfrm>
          <a:prstGeom prst="rect">
            <a:avLst/>
          </a:prstGeom>
          <a:ln w="12700">
            <a:miter lim="400000"/>
          </a:ln>
        </p:spPr>
      </p:pic>
      <p:pic>
        <p:nvPicPr>
          <p:cNvPr id="59" name="1992 - 03 -026.JPG"/>
          <p:cNvPicPr/>
          <p:nvPr/>
        </p:nvPicPr>
        <p:blipFill>
          <a:blip r:embed="rId5">
            <a:extLst/>
          </a:blip>
          <a:stretch>
            <a:fillRect/>
          </a:stretch>
        </p:blipFill>
        <p:spPr>
          <a:xfrm>
            <a:off x="8539063" y="2964006"/>
            <a:ext cx="3984724" cy="4854486"/>
          </a:xfrm>
          <a:prstGeom prst="rect">
            <a:avLst/>
          </a:prstGeom>
          <a:ln w="25400">
            <a:miter lim="400000"/>
          </a:ln>
          <a:effectLst>
            <a:outerShdw sx="100000" sy="100000" kx="0" ky="0" algn="b" rotWithShape="0" blurRad="190500" dist="101600" dir="5400000">
              <a:srgbClr val="000000">
                <a:alpha val="40000"/>
              </a:srgbClr>
            </a:outerShdw>
          </a:effectLst>
        </p:spPr>
      </p:pic>
      <p:sp>
        <p:nvSpPr>
          <p:cNvPr id="60" name="Shape 60"/>
          <p:cNvSpPr/>
          <p:nvPr/>
        </p:nvSpPr>
        <p:spPr>
          <a:xfrm>
            <a:off x="489660" y="4371728"/>
            <a:ext cx="2871857"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469900" indent="-469900" algn="l">
              <a:spcBef>
                <a:spcPts val="2400"/>
              </a:spcBef>
              <a:buClr>
                <a:srgbClr val="929292"/>
              </a:buClr>
              <a:buSzPct val="60000"/>
              <a:buFont typeface="Zapf Dingbats"/>
              <a:buChar char="❖"/>
              <a:defRPr sz="3300"/>
            </a:lvl1pPr>
          </a:lstStyle>
          <a:p>
            <a:pPr lvl="0">
              <a:defRPr sz="1800">
                <a:solidFill>
                  <a:srgbClr val="000000"/>
                </a:solidFill>
              </a:defRPr>
            </a:pPr>
            <a:r>
              <a:rPr sz="3300">
                <a:solidFill>
                  <a:srgbClr val="414141"/>
                </a:solidFill>
              </a:rPr>
              <a:t>Associate @ </a:t>
            </a:r>
          </a:p>
        </p:txBody>
      </p:sp>
      <p:sp>
        <p:nvSpPr>
          <p:cNvPr id="61" name="Shape 61"/>
          <p:cNvSpPr/>
          <p:nvPr/>
        </p:nvSpPr>
        <p:spPr>
          <a:xfrm>
            <a:off x="403803" y="5496337"/>
            <a:ext cx="7341370"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469900" indent="-469900" algn="l">
              <a:spcBef>
                <a:spcPts val="2400"/>
              </a:spcBef>
              <a:buClr>
                <a:srgbClr val="929292"/>
              </a:buClr>
              <a:buSzPct val="60000"/>
              <a:buFont typeface="Zapf Dingbats"/>
              <a:buChar char="❖"/>
              <a:defRPr sz="3300"/>
            </a:lvl1pPr>
          </a:lstStyle>
          <a:p>
            <a:pPr lvl="0">
              <a:defRPr sz="1800">
                <a:solidFill>
                  <a:srgbClr val="000000"/>
                </a:solidFill>
              </a:defRPr>
            </a:pPr>
            <a:r>
              <a:rPr sz="3300">
                <a:solidFill>
                  <a:srgbClr val="414141"/>
                </a:solidFill>
              </a:rPr>
              <a:t>Member: NovaHackers, OWASP DC</a:t>
            </a:r>
          </a:p>
        </p:txBody>
      </p:sp>
    </p:spTree>
  </p:cSld>
  <p:clrMapOvr>
    <a:masterClrMapping/>
  </p:clrMapOvr>
  <p:transition spd="med" advClick="1"/>
</p:sld>
</file>

<file path=ppt/slides/slide3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grpSp>
        <p:nvGrpSpPr>
          <p:cNvPr id="448" name="Group 448"/>
          <p:cNvGrpSpPr/>
          <p:nvPr/>
        </p:nvGrpSpPr>
        <p:grpSpPr>
          <a:xfrm>
            <a:off x="71347" y="2715267"/>
            <a:ext cx="12862106" cy="6075666"/>
            <a:chOff x="-127000" y="-88900"/>
            <a:chExt cx="12862105" cy="6075665"/>
          </a:xfrm>
        </p:grpSpPr>
        <p:pic>
          <p:nvPicPr>
            <p:cNvPr id="447" name="pasted-image.png"/>
            <p:cNvPicPr/>
            <p:nvPr/>
          </p:nvPicPr>
          <p:blipFill>
            <a:blip r:embed="rId3">
              <a:extLst/>
            </a:blip>
            <a:stretch>
              <a:fillRect/>
            </a:stretch>
          </p:blipFill>
          <p:spPr>
            <a:xfrm>
              <a:off x="0" y="0"/>
              <a:ext cx="12608106" cy="5745466"/>
            </a:xfrm>
            <a:prstGeom prst="rect">
              <a:avLst/>
            </a:prstGeom>
            <a:ln>
              <a:noFill/>
            </a:ln>
            <a:effectLst/>
          </p:spPr>
        </p:pic>
        <p:pic>
          <p:nvPicPr>
            <p:cNvPr id="446" name=""/>
            <p:cNvPicPr/>
            <p:nvPr/>
          </p:nvPicPr>
          <p:blipFill>
            <a:blip r:embed="rId4">
              <a:extLst/>
            </a:blip>
            <a:stretch>
              <a:fillRect/>
            </a:stretch>
          </p:blipFill>
          <p:spPr>
            <a:xfrm>
              <a:off x="-127000" y="-88900"/>
              <a:ext cx="12862106" cy="6075666"/>
            </a:xfrm>
            <a:prstGeom prst="rect">
              <a:avLst/>
            </a:prstGeom>
            <a:effectLst/>
          </p:spPr>
        </p:pic>
      </p:grpSp>
      <p:sp>
        <p:nvSpPr>
          <p:cNvPr id="449" name="Shape 449"/>
          <p:cNvSpPr/>
          <p:nvPr>
            <p:ph type="title"/>
          </p:nvPr>
        </p:nvSpPr>
        <p:spPr>
          <a:prstGeom prst="rect">
            <a:avLst/>
          </a:prstGeom>
        </p:spPr>
        <p:txBody>
          <a:bodyPr/>
          <a:lstStyle/>
          <a:p>
            <a:pPr lvl="0">
              <a:defRPr sz="1800">
                <a:solidFill>
                  <a:srgbClr val="000000"/>
                </a:solidFill>
              </a:defRPr>
            </a:pPr>
            <a:r>
              <a:rPr sz="7000">
                <a:solidFill>
                  <a:srgbClr val="D93E2B"/>
                </a:solidFill>
              </a:rPr>
              <a:t>Discovery</a:t>
            </a:r>
          </a:p>
        </p:txBody>
      </p:sp>
    </p:spTree>
  </p:cSld>
  <p:clrMapOvr>
    <a:masterClrMapping/>
  </p:clrMapOvr>
  <p:transition spd="med" advClick="1"/>
</p:sld>
</file>

<file path=ppt/slides/slide3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grpSp>
        <p:nvGrpSpPr>
          <p:cNvPr id="455" name="Group 455"/>
          <p:cNvGrpSpPr/>
          <p:nvPr/>
        </p:nvGrpSpPr>
        <p:grpSpPr>
          <a:xfrm>
            <a:off x="376754" y="2539213"/>
            <a:ext cx="12251292" cy="6427774"/>
            <a:chOff x="-127000" y="-88900"/>
            <a:chExt cx="12251291" cy="6427773"/>
          </a:xfrm>
        </p:grpSpPr>
        <p:pic>
          <p:nvPicPr>
            <p:cNvPr id="454" name="pasted-image.png"/>
            <p:cNvPicPr/>
            <p:nvPr/>
          </p:nvPicPr>
          <p:blipFill>
            <a:blip r:embed="rId2">
              <a:extLst/>
            </a:blip>
            <a:stretch>
              <a:fillRect/>
            </a:stretch>
          </p:blipFill>
          <p:spPr>
            <a:xfrm>
              <a:off x="0" y="0"/>
              <a:ext cx="11997292" cy="6097574"/>
            </a:xfrm>
            <a:prstGeom prst="rect">
              <a:avLst/>
            </a:prstGeom>
            <a:ln>
              <a:noFill/>
            </a:ln>
            <a:effectLst/>
          </p:spPr>
        </p:pic>
        <p:pic>
          <p:nvPicPr>
            <p:cNvPr id="453" name=""/>
            <p:cNvPicPr/>
            <p:nvPr/>
          </p:nvPicPr>
          <p:blipFill>
            <a:blip r:embed="rId3">
              <a:extLst/>
            </a:blip>
            <a:stretch>
              <a:fillRect/>
            </a:stretch>
          </p:blipFill>
          <p:spPr>
            <a:xfrm>
              <a:off x="-127000" y="-88900"/>
              <a:ext cx="12251292" cy="6427774"/>
            </a:xfrm>
            <a:prstGeom prst="rect">
              <a:avLst/>
            </a:prstGeom>
            <a:effectLst/>
          </p:spPr>
        </p:pic>
      </p:grpSp>
      <p:sp>
        <p:nvSpPr>
          <p:cNvPr id="456" name="Shape 456"/>
          <p:cNvSpPr/>
          <p:nvPr>
            <p:ph type="title"/>
          </p:nvPr>
        </p:nvSpPr>
        <p:spPr>
          <a:prstGeom prst="rect">
            <a:avLst/>
          </a:prstGeom>
        </p:spPr>
        <p:txBody>
          <a:bodyPr/>
          <a:lstStyle/>
          <a:p>
            <a:pPr lvl="0">
              <a:defRPr sz="1800">
                <a:solidFill>
                  <a:srgbClr val="000000"/>
                </a:solidFill>
              </a:defRPr>
            </a:pPr>
            <a:r>
              <a:rPr sz="7000">
                <a:solidFill>
                  <a:srgbClr val="D93E2B"/>
                </a:solidFill>
              </a:rPr>
              <a:t>Discovery</a:t>
            </a:r>
          </a:p>
        </p:txBody>
      </p:sp>
    </p:spTree>
  </p:cSld>
  <p:clrMapOvr>
    <a:masterClrMapping/>
  </p:clrMapOvr>
  <p:transition spd="med" advClick="1"/>
</p:sld>
</file>

<file path=ppt/slides/slide3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58" name="Shape 458"/>
          <p:cNvSpPr/>
          <p:nvPr>
            <p:ph type="title"/>
          </p:nvPr>
        </p:nvSpPr>
        <p:spPr>
          <a:prstGeom prst="rect">
            <a:avLst/>
          </a:prstGeom>
        </p:spPr>
        <p:txBody>
          <a:bodyPr/>
          <a:lstStyle/>
          <a:p>
            <a:pPr lvl="0">
              <a:defRPr sz="1800">
                <a:solidFill>
                  <a:srgbClr val="000000"/>
                </a:solidFill>
              </a:defRPr>
            </a:pPr>
            <a:r>
              <a:rPr sz="7000">
                <a:solidFill>
                  <a:srgbClr val="D93E2B"/>
                </a:solidFill>
              </a:rPr>
              <a:t>History</a:t>
            </a:r>
          </a:p>
        </p:txBody>
      </p:sp>
    </p:spTree>
  </p:cSld>
  <p:clrMapOvr>
    <a:masterClrMapping/>
  </p:clrMapOvr>
  <p:transition spd="med" advClick="1"/>
</p:sld>
</file>

<file path=ppt/slides/slide3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60" name="Shape 460"/>
          <p:cNvSpPr/>
          <p:nvPr>
            <p:ph type="title"/>
          </p:nvPr>
        </p:nvSpPr>
        <p:spPr>
          <a:prstGeom prst="rect">
            <a:avLst/>
          </a:prstGeom>
        </p:spPr>
        <p:txBody>
          <a:bodyPr/>
          <a:lstStyle/>
          <a:p>
            <a:pPr lvl="0">
              <a:defRPr sz="1800">
                <a:solidFill>
                  <a:srgbClr val="000000"/>
                </a:solidFill>
              </a:defRPr>
            </a:pPr>
            <a:r>
              <a:rPr sz="7000">
                <a:solidFill>
                  <a:srgbClr val="D93E2B"/>
                </a:solidFill>
              </a:rPr>
              <a:t>History</a:t>
            </a:r>
          </a:p>
        </p:txBody>
      </p:sp>
      <p:sp>
        <p:nvSpPr>
          <p:cNvPr id="461" name="Shape 461"/>
          <p:cNvSpPr/>
          <p:nvPr>
            <p:ph type="body" idx="1"/>
          </p:nvPr>
        </p:nvSpPr>
        <p:spPr>
          <a:prstGeom prst="rect">
            <a:avLst/>
          </a:prstGeom>
        </p:spPr>
        <p:txBody>
          <a:bodyPr/>
          <a:lstStyle/>
          <a:p>
            <a:pPr lvl="0" marL="446404" indent="-446404" defTabSz="554990">
              <a:spcBef>
                <a:spcPts val="2200"/>
              </a:spcBef>
              <a:defRPr sz="1800">
                <a:solidFill>
                  <a:srgbClr val="000000"/>
                </a:solidFill>
              </a:defRPr>
            </a:pPr>
            <a:r>
              <a:rPr sz="3420">
                <a:solidFill>
                  <a:srgbClr val="414141"/>
                </a:solidFill>
              </a:rPr>
              <a:t>This is an old vulnerability!</a:t>
            </a:r>
            <a:endParaRPr sz="3420">
              <a:solidFill>
                <a:srgbClr val="414141"/>
              </a:solidFill>
            </a:endParaRPr>
          </a:p>
          <a:p>
            <a:pPr lvl="0" marL="446404" indent="-446404" defTabSz="554990">
              <a:spcBef>
                <a:spcPts val="2200"/>
              </a:spcBef>
              <a:defRPr sz="1800">
                <a:solidFill>
                  <a:srgbClr val="000000"/>
                </a:solidFill>
              </a:defRPr>
            </a:pPr>
            <a:endParaRPr sz="3420">
              <a:solidFill>
                <a:srgbClr val="414141"/>
              </a:solidFill>
            </a:endParaRPr>
          </a:p>
          <a:p>
            <a:pPr lvl="0" marL="446404" indent="-446404" defTabSz="554990">
              <a:spcBef>
                <a:spcPts val="2200"/>
              </a:spcBef>
              <a:defRPr sz="1800">
                <a:solidFill>
                  <a:srgbClr val="000000"/>
                </a:solidFill>
              </a:defRPr>
            </a:pPr>
            <a:r>
              <a:rPr b="1" sz="3420">
                <a:solidFill>
                  <a:srgbClr val="414141"/>
                </a:solidFill>
              </a:rPr>
              <a:t>2003:</a:t>
            </a:r>
            <a:r>
              <a:rPr sz="3420">
                <a:solidFill>
                  <a:srgbClr val="414141"/>
                </a:solidFill>
              </a:rPr>
              <a:t> Flash player 7 introduced crossdomain.xml</a:t>
            </a:r>
            <a:br>
              <a:rPr sz="3420">
                <a:solidFill>
                  <a:srgbClr val="414141"/>
                </a:solidFill>
              </a:rPr>
            </a:br>
            <a:endParaRPr sz="3420">
              <a:solidFill>
                <a:srgbClr val="414141"/>
              </a:solidFill>
            </a:endParaRPr>
          </a:p>
          <a:p>
            <a:pPr lvl="0" marL="446404" indent="-446404" defTabSz="554990">
              <a:spcBef>
                <a:spcPts val="2200"/>
              </a:spcBef>
              <a:defRPr sz="1800">
                <a:solidFill>
                  <a:srgbClr val="000000"/>
                </a:solidFill>
              </a:defRPr>
            </a:pPr>
            <a:r>
              <a:rPr b="1" sz="3420">
                <a:solidFill>
                  <a:srgbClr val="414141"/>
                </a:solidFill>
              </a:rPr>
              <a:t>2006:</a:t>
            </a:r>
            <a:r>
              <a:rPr sz="3420">
                <a:solidFill>
                  <a:srgbClr val="414141"/>
                </a:solidFill>
              </a:rPr>
              <a:t> Chris Shiflett, Julien Couvreur, and Jeremiah Grossman started talking about this publicly </a:t>
            </a:r>
            <a:endParaRPr sz="3420">
              <a:solidFill>
                <a:srgbClr val="414141"/>
              </a:solidFill>
            </a:endParaRPr>
          </a:p>
          <a:p>
            <a:pPr lvl="0" marL="446404" indent="-446404" defTabSz="554990">
              <a:spcBef>
                <a:spcPts val="2200"/>
              </a:spcBef>
              <a:defRPr sz="1800">
                <a:solidFill>
                  <a:srgbClr val="000000"/>
                </a:solidFill>
              </a:defRPr>
            </a:pPr>
            <a:endParaRPr sz="3420">
              <a:solidFill>
                <a:srgbClr val="414141"/>
              </a:solidFill>
            </a:endParaRPr>
          </a:p>
          <a:p>
            <a:pPr lvl="0" marL="446404" indent="-446404" defTabSz="554990">
              <a:spcBef>
                <a:spcPts val="2200"/>
              </a:spcBef>
              <a:defRPr sz="1800">
                <a:solidFill>
                  <a:srgbClr val="000000"/>
                </a:solidFill>
              </a:defRPr>
            </a:pPr>
            <a:r>
              <a:rPr b="1" sz="3420">
                <a:solidFill>
                  <a:srgbClr val="414141"/>
                </a:solidFill>
              </a:rPr>
              <a:t>2010:</a:t>
            </a:r>
            <a:r>
              <a:rPr sz="3420">
                <a:solidFill>
                  <a:srgbClr val="414141"/>
                </a:solidFill>
              </a:rPr>
              <a:t> Erland Oftedel released MalaRIA-proxy</a:t>
            </a:r>
          </a:p>
        </p:txBody>
      </p:sp>
    </p:spTree>
  </p:cSld>
  <p:clrMapOvr>
    <a:masterClrMapping/>
  </p:clrMapOvr>
  <p:transition spd="med" advClick="1"/>
</p:sld>
</file>

<file path=ppt/slides/slide3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65" name="Shape 465"/>
          <p:cNvSpPr/>
          <p:nvPr>
            <p:ph type="title"/>
          </p:nvPr>
        </p:nvSpPr>
        <p:spPr>
          <a:prstGeom prst="rect">
            <a:avLst/>
          </a:prstGeom>
        </p:spPr>
        <p:txBody>
          <a:bodyPr/>
          <a:lstStyle/>
          <a:p>
            <a:pPr lvl="0">
              <a:defRPr sz="1800">
                <a:solidFill>
                  <a:srgbClr val="000000"/>
                </a:solidFill>
              </a:defRPr>
            </a:pPr>
            <a:r>
              <a:rPr sz="7000">
                <a:solidFill>
                  <a:srgbClr val="D93E2B"/>
                </a:solidFill>
              </a:rPr>
              <a:t>Not much traction</a:t>
            </a:r>
          </a:p>
        </p:txBody>
      </p:sp>
      <p:graphicFrame>
        <p:nvGraphicFramePr>
          <p:cNvPr id="466" name="Table 466"/>
          <p:cNvGraphicFramePr/>
          <p:nvPr/>
        </p:nvGraphicFramePr>
        <p:xfrm>
          <a:off x="1863560" y="4502748"/>
          <a:ext cx="9277680" cy="4455271"/>
        </p:xfrm>
        <a:graphic xmlns:a="http://schemas.openxmlformats.org/drawingml/2006/main">
          <a:graphicData uri="http://schemas.openxmlformats.org/drawingml/2006/table">
            <a:tbl>
              <a:tblPr firstCol="0" firstRow="1" lastCol="0" lastRow="0" bandCol="0" bandRow="0" rtl="0">
                <a:tableStyleId>{C7B018BB-80A7-4F77-B60F-C8B233D01FF8}</a:tableStyleId>
              </a:tblPr>
              <a:tblGrid>
                <a:gridCol w="5172162"/>
                <a:gridCol w="4105516"/>
              </a:tblGrid>
              <a:tr h="1113817">
                <a:tc>
                  <a:txBody>
                    <a:bodyPr/>
                    <a:lstStyle/>
                    <a:p>
                      <a:pPr lvl="0" defTabSz="914400">
                        <a:tabLst>
                          <a:tab pos="1181100" algn="l"/>
                        </a:tabLst>
                        <a:defRPr>
                          <a:solidFill>
                            <a:srgbClr val="000000"/>
                          </a:solidFill>
                        </a:defRPr>
                      </a:pPr>
                      <a:r>
                        <a:rPr sz="2600">
                          <a:solidFill>
                            <a:srgbClr val="FFFFFF"/>
                          </a:solidFill>
                          <a:effectLst>
                            <a:outerShdw sx="100000" sy="100000" kx="0" ky="0" algn="b" rotWithShape="0" blurRad="25400" dist="33948" dir="2388334">
                              <a:srgbClr val="3B3936">
                                <a:alpha val="79310"/>
                              </a:srgbClr>
                            </a:outerShdw>
                          </a:effectLst>
                        </a:rPr>
                        <a:t>Search Term</a:t>
                      </a:r>
                    </a:p>
                  </a:txBody>
                  <a:tcPr marL="50800" marR="50800" marT="50800" marB="50800" anchor="ctr" anchorCtr="0" horzOverflow="overflow">
                    <a:lnL w="12700">
                      <a:solidFill>
                        <a:srgbClr val="000000"/>
                      </a:solidFill>
                      <a:miter lim="400000"/>
                    </a:lnL>
                    <a:lnT w="12700">
                      <a:solidFill>
                        <a:srgbClr val="000000"/>
                      </a:solidFill>
                      <a:miter lim="400000"/>
                    </a:lnT>
                    <a:solidFill>
                      <a:srgbClr val="B0564E"/>
                    </a:solidFill>
                  </a:tcPr>
                </a:tc>
                <a:tc>
                  <a:txBody>
                    <a:bodyPr/>
                    <a:lstStyle/>
                    <a:p>
                      <a:pPr lvl="0" defTabSz="914400">
                        <a:tabLst>
                          <a:tab pos="1181100" algn="l"/>
                        </a:tabLst>
                        <a:defRPr>
                          <a:solidFill>
                            <a:srgbClr val="000000"/>
                          </a:solidFill>
                        </a:defRPr>
                      </a:pPr>
                      <a:r>
                        <a:rPr sz="2600">
                          <a:solidFill>
                            <a:srgbClr val="FFFFFF"/>
                          </a:solidFill>
                          <a:effectLst>
                            <a:outerShdw sx="100000" sy="100000" kx="0" ky="0" algn="b" rotWithShape="0" blurRad="25400" dist="33948" dir="2388334">
                              <a:srgbClr val="3B3936">
                                <a:alpha val="79310"/>
                              </a:srgbClr>
                            </a:outerShdw>
                          </a:effectLst>
                        </a:rPr>
                        <a:t>Results</a:t>
                      </a:r>
                    </a:p>
                  </a:txBody>
                  <a:tcPr marL="50800" marR="50800" marT="50800" marB="50800" anchor="ctr" anchorCtr="0" horzOverflow="overflow">
                    <a:lnR w="12700">
                      <a:solidFill>
                        <a:srgbClr val="000000"/>
                      </a:solidFill>
                      <a:miter lim="400000"/>
                    </a:lnR>
                    <a:lnT w="12700">
                      <a:solidFill>
                        <a:srgbClr val="000000"/>
                      </a:solidFill>
                      <a:miter lim="400000"/>
                    </a:lnT>
                    <a:solidFill>
                      <a:srgbClr val="B0564E"/>
                    </a:solidFill>
                  </a:tcPr>
                </a:tc>
              </a:tr>
              <a:tr h="1113817">
                <a:tc>
                  <a:txBody>
                    <a:bodyPr/>
                    <a:lstStyle/>
                    <a:p>
                      <a:pPr lvl="0" defTabSz="914400">
                        <a:defRPr>
                          <a:solidFill>
                            <a:srgbClr val="000000"/>
                          </a:solidFill>
                        </a:defRPr>
                      </a:pPr>
                      <a:r>
                        <a:rPr sz="2600">
                          <a:solidFill>
                            <a:srgbClr val="414141"/>
                          </a:solidFill>
                        </a:rPr>
                        <a:t>“crossdomain.xml exploit”</a:t>
                      </a:r>
                    </a:p>
                  </a:txBody>
                  <a:tcPr marL="50800" marR="50800" marT="50800" marB="50800" anchor="ctr" anchorCtr="0" horzOverflow="overflow">
                    <a:lnL w="12700">
                      <a:solidFill>
                        <a:srgbClr val="000000"/>
                      </a:solidFill>
                      <a:miter lim="400000"/>
                    </a:lnL>
                  </a:tcPr>
                </a:tc>
                <a:tc>
                  <a:txBody>
                    <a:bodyPr/>
                    <a:lstStyle/>
                    <a:p>
                      <a:pPr lvl="0" defTabSz="914400">
                        <a:defRPr>
                          <a:solidFill>
                            <a:srgbClr val="000000"/>
                          </a:solidFill>
                        </a:defRPr>
                      </a:pPr>
                      <a:r>
                        <a:rPr sz="2600">
                          <a:solidFill>
                            <a:srgbClr val="414141"/>
                          </a:solidFill>
                        </a:rPr>
                        <a:t>34 unique hits</a:t>
                      </a:r>
                    </a:p>
                  </a:txBody>
                  <a:tcPr marL="50800" marR="50800" marT="50800" marB="50800" anchor="ctr" anchorCtr="0" horzOverflow="overflow">
                    <a:lnR w="12700">
                      <a:solidFill>
                        <a:srgbClr val="000000"/>
                      </a:solidFill>
                      <a:miter lim="400000"/>
                    </a:lnR>
                  </a:tcPr>
                </a:tc>
              </a:tr>
              <a:tr h="1113817">
                <a:tc>
                  <a:txBody>
                    <a:bodyPr/>
                    <a:lstStyle/>
                    <a:p>
                      <a:pPr lvl="0" defTabSz="914400">
                        <a:defRPr>
                          <a:solidFill>
                            <a:srgbClr val="000000"/>
                          </a:solidFill>
                        </a:defRPr>
                      </a:pPr>
                      <a:r>
                        <a:rPr sz="2600">
                          <a:solidFill>
                            <a:srgbClr val="414141"/>
                          </a:solidFill>
                        </a:rPr>
                        <a:t>“crossdomain.xml attack”</a:t>
                      </a:r>
                    </a:p>
                  </a:txBody>
                  <a:tcPr marL="50800" marR="50800" marT="50800" marB="50800" anchor="ctr" anchorCtr="0" horzOverflow="overflow">
                    <a:lnL w="12700">
                      <a:solidFill>
                        <a:srgbClr val="000000"/>
                      </a:solidFill>
                      <a:miter lim="400000"/>
                    </a:lnL>
                  </a:tcPr>
                </a:tc>
                <a:tc>
                  <a:txBody>
                    <a:bodyPr/>
                    <a:lstStyle/>
                    <a:p>
                      <a:pPr lvl="0" defTabSz="914400">
                        <a:defRPr>
                          <a:solidFill>
                            <a:srgbClr val="000000"/>
                          </a:solidFill>
                        </a:defRPr>
                      </a:pPr>
                      <a:r>
                        <a:rPr sz="2600">
                          <a:solidFill>
                            <a:srgbClr val="414141"/>
                          </a:solidFill>
                        </a:rPr>
                        <a:t>26 unique hits</a:t>
                      </a:r>
                    </a:p>
                  </a:txBody>
                  <a:tcPr marL="50800" marR="50800" marT="50800" marB="50800" anchor="ctr" anchorCtr="0" horzOverflow="overflow">
                    <a:lnR w="12700">
                      <a:solidFill>
                        <a:srgbClr val="000000"/>
                      </a:solidFill>
                      <a:miter lim="400000"/>
                    </a:lnR>
                  </a:tcPr>
                </a:tc>
              </a:tr>
              <a:tr h="1113817">
                <a:tc>
                  <a:txBody>
                    <a:bodyPr/>
                    <a:lstStyle/>
                    <a:p>
                      <a:pPr lvl="0" defTabSz="914400">
                        <a:defRPr>
                          <a:solidFill>
                            <a:srgbClr val="000000"/>
                          </a:solidFill>
                        </a:defRPr>
                      </a:pPr>
                      <a:r>
                        <a:rPr sz="2600">
                          <a:solidFill>
                            <a:srgbClr val="414141"/>
                          </a:solidFill>
                        </a:rPr>
                        <a:t>“crossdomain.xml vulnerability”</a:t>
                      </a:r>
                    </a:p>
                  </a:txBody>
                  <a:tcPr marL="50800" marR="50800" marT="50800" marB="50800" anchor="ctr" anchorCtr="0" horzOverflow="overflow">
                    <a:lnL w="12700">
                      <a:solidFill>
                        <a:srgbClr val="000000"/>
                      </a:solidFill>
                      <a:miter lim="400000"/>
                    </a:lnL>
                    <a:lnB w="12700">
                      <a:solidFill>
                        <a:srgbClr val="000000"/>
                      </a:solidFill>
                      <a:miter lim="400000"/>
                    </a:lnB>
                  </a:tcPr>
                </a:tc>
                <a:tc>
                  <a:txBody>
                    <a:bodyPr/>
                    <a:lstStyle/>
                    <a:p>
                      <a:pPr lvl="0" defTabSz="914400">
                        <a:defRPr>
                          <a:solidFill>
                            <a:srgbClr val="000000"/>
                          </a:solidFill>
                        </a:defRPr>
                      </a:pPr>
                      <a:r>
                        <a:rPr sz="2600">
                          <a:solidFill>
                            <a:srgbClr val="414141"/>
                          </a:solidFill>
                        </a:rPr>
                        <a:t>18 unique hits</a:t>
                      </a:r>
                    </a:p>
                  </a:txBody>
                  <a:tcPr marL="50800" marR="50800" marT="50800" marB="50800" anchor="ctr" anchorCtr="0" horzOverflow="overflow">
                    <a:lnR w="12700">
                      <a:solidFill>
                        <a:srgbClr val="000000"/>
                      </a:solidFill>
                      <a:miter lim="400000"/>
                    </a:lnR>
                    <a:lnB w="12700">
                      <a:solidFill>
                        <a:srgbClr val="000000"/>
                      </a:solidFill>
                      <a:miter lim="400000"/>
                    </a:lnB>
                  </a:tcPr>
                </a:tc>
              </a:tr>
            </a:tbl>
          </a:graphicData>
        </a:graphic>
      </p:graphicFrame>
      <p:sp>
        <p:nvSpPr>
          <p:cNvPr id="467" name="Shape 467"/>
          <p:cNvSpPr/>
          <p:nvPr/>
        </p:nvSpPr>
        <p:spPr>
          <a:xfrm>
            <a:off x="1534120" y="3019724"/>
            <a:ext cx="9936560"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lvl1pPr>
          </a:lstStyle>
          <a:p>
            <a:pPr lvl="0">
              <a:defRPr sz="1800">
                <a:solidFill>
                  <a:srgbClr val="000000"/>
                </a:solidFill>
              </a:defRPr>
            </a:pPr>
            <a:r>
              <a:rPr sz="3200">
                <a:solidFill>
                  <a:srgbClr val="414141"/>
                </a:solidFill>
              </a:rPr>
              <a:t>Here are some Google search results, as of March 2014:</a:t>
            </a:r>
          </a:p>
        </p:txBody>
      </p:sp>
    </p:spTree>
  </p:cSld>
  <p:clrMapOvr>
    <a:masterClrMapping/>
  </p:clrMapOvr>
  <p:transition spd="med" advClick="1"/>
</p:sld>
</file>

<file path=ppt/slides/slide3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71" name="Shape 471"/>
          <p:cNvSpPr/>
          <p:nvPr>
            <p:ph type="title"/>
          </p:nvPr>
        </p:nvSpPr>
        <p:spPr>
          <a:prstGeom prst="rect">
            <a:avLst/>
          </a:prstGeom>
        </p:spPr>
        <p:txBody>
          <a:bodyPr/>
          <a:lstStyle/>
          <a:p>
            <a:pPr lvl="0">
              <a:defRPr sz="1800">
                <a:solidFill>
                  <a:srgbClr val="000000"/>
                </a:solidFill>
              </a:defRPr>
            </a:pPr>
            <a:r>
              <a:rPr sz="7000">
                <a:solidFill>
                  <a:srgbClr val="D93E2B"/>
                </a:solidFill>
              </a:rPr>
              <a:t>Exploitation</a:t>
            </a:r>
          </a:p>
        </p:txBody>
      </p:sp>
      <p:sp>
        <p:nvSpPr>
          <p:cNvPr id="472" name="Shape 472"/>
          <p:cNvSpPr/>
          <p:nvPr>
            <p:ph type="body" idx="1"/>
          </p:nvPr>
        </p:nvSpPr>
        <p:spPr>
          <a:prstGeom prst="rect">
            <a:avLst/>
          </a:prstGeom>
        </p:spPr>
        <p:txBody>
          <a:bodyPr/>
          <a:lstStyle/>
          <a:p>
            <a:pPr lvl="0">
              <a:defRPr sz="1800">
                <a:solidFill>
                  <a:srgbClr val="000000"/>
                </a:solidFill>
              </a:defRPr>
            </a:pPr>
            <a:r>
              <a:rPr sz="3600">
                <a:solidFill>
                  <a:srgbClr val="414141"/>
                </a:solidFill>
              </a:rPr>
              <a:t>How to do I create a proof of concept (POC) exploit?</a:t>
            </a:r>
          </a:p>
        </p:txBody>
      </p:sp>
    </p:spTree>
  </p:cSld>
  <p:clrMapOvr>
    <a:masterClrMapping/>
  </p:clrMapOvr>
  <p:transition spd="med" advClick="1"/>
</p:sld>
</file>

<file path=ppt/slides/slide3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76" name="Shape 476"/>
          <p:cNvSpPr/>
          <p:nvPr>
            <p:ph type="title"/>
          </p:nvPr>
        </p:nvSpPr>
        <p:spPr>
          <a:prstGeom prst="rect">
            <a:avLst/>
          </a:prstGeom>
        </p:spPr>
        <p:txBody>
          <a:bodyPr/>
          <a:lstStyle/>
          <a:p>
            <a:pPr lvl="0">
              <a:defRPr sz="1800">
                <a:solidFill>
                  <a:srgbClr val="000000"/>
                </a:solidFill>
              </a:defRPr>
            </a:pPr>
            <a:r>
              <a:rPr sz="7000">
                <a:solidFill>
                  <a:srgbClr val="D93E2B"/>
                </a:solidFill>
              </a:rPr>
              <a:t>Enter Gursev Kalra</a:t>
            </a:r>
          </a:p>
        </p:txBody>
      </p:sp>
      <p:sp>
        <p:nvSpPr>
          <p:cNvPr id="477" name="Shape 477"/>
          <p:cNvSpPr/>
          <p:nvPr>
            <p:ph type="body" idx="1"/>
          </p:nvPr>
        </p:nvSpPr>
        <p:spPr>
          <a:xfrm>
            <a:off x="508000" y="2628900"/>
            <a:ext cx="11988800" cy="6712992"/>
          </a:xfrm>
          <a:prstGeom prst="rect">
            <a:avLst/>
          </a:prstGeom>
        </p:spPr>
        <p:txBody>
          <a:bodyPr/>
          <a:lstStyle/>
          <a:p>
            <a:pPr lvl="0">
              <a:defRPr sz="1800">
                <a:solidFill>
                  <a:srgbClr val="000000"/>
                </a:solidFill>
              </a:defRPr>
            </a:pPr>
            <a:endParaRPr sz="3600">
              <a:solidFill>
                <a:srgbClr val="414141"/>
              </a:solidFill>
            </a:endParaRPr>
          </a:p>
          <a:p>
            <a:pPr lvl="0">
              <a:defRPr sz="1800">
                <a:solidFill>
                  <a:srgbClr val="000000"/>
                </a:solidFill>
              </a:defRPr>
            </a:pPr>
            <a:endParaRPr sz="3600">
              <a:solidFill>
                <a:srgbClr val="414141"/>
              </a:solidFill>
            </a:endParaRPr>
          </a:p>
          <a:p>
            <a:pPr lvl="0">
              <a:defRPr sz="1800">
                <a:solidFill>
                  <a:srgbClr val="000000"/>
                </a:solidFill>
              </a:defRPr>
            </a:pPr>
            <a:endParaRPr sz="3600">
              <a:solidFill>
                <a:srgbClr val="414141"/>
              </a:solidFill>
            </a:endParaRPr>
          </a:p>
          <a:p>
            <a:pPr lvl="0">
              <a:defRPr sz="1800">
                <a:solidFill>
                  <a:srgbClr val="000000"/>
                </a:solidFill>
              </a:defRPr>
            </a:pPr>
            <a:endParaRPr sz="3600">
              <a:solidFill>
                <a:srgbClr val="414141"/>
              </a:solidFill>
            </a:endParaRPr>
          </a:p>
          <a:p>
            <a:pPr lvl="0">
              <a:defRPr sz="1800">
                <a:solidFill>
                  <a:srgbClr val="000000"/>
                </a:solidFill>
              </a:defRPr>
            </a:pPr>
            <a:endParaRPr sz="3600">
              <a:solidFill>
                <a:srgbClr val="414141"/>
              </a:solidFill>
            </a:endParaRPr>
          </a:p>
          <a:p>
            <a:pPr lvl="0">
              <a:defRPr sz="1800">
                <a:solidFill>
                  <a:srgbClr val="000000"/>
                </a:solidFill>
              </a:defRPr>
            </a:pPr>
            <a:endParaRPr sz="3600">
              <a:solidFill>
                <a:srgbClr val="414141"/>
              </a:solidFill>
            </a:endParaRPr>
          </a:p>
          <a:p>
            <a:pPr lvl="0" marL="469900" indent="-469900">
              <a:defRPr sz="1800">
                <a:solidFill>
                  <a:srgbClr val="000000"/>
                </a:solidFill>
              </a:defRPr>
            </a:pPr>
            <a:r>
              <a:rPr sz="2500" u="sng">
                <a:solidFill>
                  <a:srgbClr val="414141"/>
                </a:solidFill>
                <a:hlinkClick r:id="rId3" invalidUrl="" action="" tgtFrame="" tooltip="" history="1" highlightClick="0" endSnd="0"/>
              </a:rPr>
              <a:t>http://gursevkalra.blogspot.com/2013/08/bypassing-same-origin-policy-with-flash.html</a:t>
            </a:r>
          </a:p>
        </p:txBody>
      </p:sp>
      <p:grpSp>
        <p:nvGrpSpPr>
          <p:cNvPr id="480" name="Group 480"/>
          <p:cNvGrpSpPr/>
          <p:nvPr/>
        </p:nvGrpSpPr>
        <p:grpSpPr>
          <a:xfrm>
            <a:off x="2448133" y="2810494"/>
            <a:ext cx="8108534" cy="5105401"/>
            <a:chOff x="-127000" y="-88900"/>
            <a:chExt cx="8108533" cy="5105400"/>
          </a:xfrm>
        </p:grpSpPr>
        <p:pic>
          <p:nvPicPr>
            <p:cNvPr id="479" name="gursev-superman-final.jpg"/>
            <p:cNvPicPr/>
            <p:nvPr/>
          </p:nvPicPr>
          <p:blipFill>
            <a:blip r:embed="rId4">
              <a:extLst/>
            </a:blip>
            <a:stretch>
              <a:fillRect/>
            </a:stretch>
          </p:blipFill>
          <p:spPr>
            <a:xfrm>
              <a:off x="0" y="0"/>
              <a:ext cx="7854534" cy="4775200"/>
            </a:xfrm>
            <a:prstGeom prst="rect">
              <a:avLst/>
            </a:prstGeom>
            <a:ln>
              <a:noFill/>
            </a:ln>
            <a:effectLst/>
          </p:spPr>
        </p:pic>
        <p:pic>
          <p:nvPicPr>
            <p:cNvPr id="478" name=""/>
            <p:cNvPicPr/>
            <p:nvPr/>
          </p:nvPicPr>
          <p:blipFill>
            <a:blip r:embed="rId5">
              <a:extLst/>
            </a:blip>
            <a:stretch>
              <a:fillRect/>
            </a:stretch>
          </p:blipFill>
          <p:spPr>
            <a:xfrm>
              <a:off x="-127000" y="-88900"/>
              <a:ext cx="8108534" cy="5105400"/>
            </a:xfrm>
            <a:prstGeom prst="rect">
              <a:avLst/>
            </a:prstGeom>
            <a:effectLst/>
          </p:spPr>
        </p:pic>
      </p:grpSp>
    </p:spTree>
  </p:cSld>
  <p:clrMapOvr>
    <a:masterClrMapping/>
  </p:clrMapOvr>
  <p:transition spd="med" advClick="1"/>
</p:sld>
</file>

<file path=ppt/slides/slide3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484" name="pasted-image.png"/>
          <p:cNvPicPr/>
          <p:nvPr/>
        </p:nvPicPr>
        <p:blipFill>
          <a:blip r:embed="rId3">
            <a:extLst/>
          </a:blip>
          <a:stretch>
            <a:fillRect/>
          </a:stretch>
        </p:blipFill>
        <p:spPr>
          <a:xfrm>
            <a:off x="1205455" y="363802"/>
            <a:ext cx="10593890" cy="9025996"/>
          </a:xfrm>
          <a:prstGeom prst="rect">
            <a:avLst/>
          </a:prstGeom>
          <a:ln w="12700">
            <a:miter lim="400000"/>
          </a:ln>
        </p:spPr>
      </p:pic>
    </p:spTree>
  </p:cSld>
  <p:clrMapOvr>
    <a:masterClrMapping/>
  </p:clrMapOvr>
  <p:transition spd="med" advClick="1"/>
</p:sld>
</file>

<file path=ppt/slides/slide3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88" name="Shape 488"/>
          <p:cNvSpPr/>
          <p:nvPr>
            <p:ph type="title"/>
          </p:nvPr>
        </p:nvSpPr>
        <p:spPr>
          <a:prstGeom prst="rect">
            <a:avLst/>
          </a:prstGeom>
        </p:spPr>
        <p:txBody>
          <a:bodyPr/>
          <a:lstStyle>
            <a:lvl1pPr defTabSz="473201">
              <a:spcBef>
                <a:spcPts val="1200"/>
              </a:spcBef>
              <a:defRPr sz="5670"/>
            </a:lvl1pPr>
          </a:lstStyle>
          <a:p>
            <a:pPr lvl="0">
              <a:defRPr sz="1800">
                <a:solidFill>
                  <a:srgbClr val="000000"/>
                </a:solidFill>
              </a:defRPr>
            </a:pPr>
            <a:r>
              <a:rPr sz="5670">
                <a:solidFill>
                  <a:srgbClr val="D93E2B"/>
                </a:solidFill>
              </a:rPr>
              <a:t>So then I thought… what about the internet?</a:t>
            </a:r>
          </a:p>
        </p:txBody>
      </p:sp>
    </p:spTree>
  </p:cSld>
  <p:clrMapOvr>
    <a:masterClrMapping/>
  </p:clrMapOvr>
  <p:transition spd="med" advClick="1"/>
</p:sld>
</file>

<file path=ppt/slides/slide3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92" name="Shape 492"/>
          <p:cNvSpPr/>
          <p:nvPr>
            <p:ph type="title"/>
          </p:nvPr>
        </p:nvSpPr>
        <p:spPr>
          <a:prstGeom prst="rect">
            <a:avLst/>
          </a:prstGeom>
        </p:spPr>
        <p:txBody>
          <a:bodyPr/>
          <a:lstStyle>
            <a:lvl1pPr defTabSz="473201">
              <a:spcBef>
                <a:spcPts val="1200"/>
              </a:spcBef>
              <a:defRPr sz="5670"/>
            </a:lvl1pPr>
          </a:lstStyle>
          <a:p>
            <a:pPr lvl="0">
              <a:defRPr sz="1800">
                <a:solidFill>
                  <a:srgbClr val="000000"/>
                </a:solidFill>
              </a:defRPr>
            </a:pPr>
            <a:r>
              <a:rPr sz="5670">
                <a:solidFill>
                  <a:srgbClr val="D93E2B"/>
                </a:solidFill>
              </a:rPr>
              <a:t>So then I thought… what about the internet?</a:t>
            </a:r>
          </a:p>
        </p:txBody>
      </p:sp>
      <p:grpSp>
        <p:nvGrpSpPr>
          <p:cNvPr id="495" name="Group 495"/>
          <p:cNvGrpSpPr/>
          <p:nvPr/>
        </p:nvGrpSpPr>
        <p:grpSpPr>
          <a:xfrm>
            <a:off x="6472935" y="2297107"/>
            <a:ext cx="6268168" cy="2312894"/>
            <a:chOff x="-127000" y="-88900"/>
            <a:chExt cx="6268167" cy="2312892"/>
          </a:xfrm>
        </p:grpSpPr>
        <p:pic>
          <p:nvPicPr>
            <p:cNvPr id="494" name="pasted-image.png"/>
            <p:cNvPicPr/>
            <p:nvPr/>
          </p:nvPicPr>
          <p:blipFill>
            <a:blip r:embed="rId3">
              <a:extLst/>
            </a:blip>
            <a:stretch>
              <a:fillRect/>
            </a:stretch>
          </p:blipFill>
          <p:spPr>
            <a:xfrm>
              <a:off x="0" y="0"/>
              <a:ext cx="6014168" cy="1982693"/>
            </a:xfrm>
            <a:prstGeom prst="rect">
              <a:avLst/>
            </a:prstGeom>
            <a:ln>
              <a:noFill/>
            </a:ln>
            <a:effectLst/>
          </p:spPr>
        </p:pic>
        <p:pic>
          <p:nvPicPr>
            <p:cNvPr id="493" name=""/>
            <p:cNvPicPr/>
            <p:nvPr/>
          </p:nvPicPr>
          <p:blipFill>
            <a:blip r:embed="rId4">
              <a:extLst/>
            </a:blip>
            <a:stretch>
              <a:fillRect/>
            </a:stretch>
          </p:blipFill>
          <p:spPr>
            <a:xfrm>
              <a:off x="-127000" y="-88900"/>
              <a:ext cx="6268168" cy="2312893"/>
            </a:xfrm>
            <a:prstGeom prst="rect">
              <a:avLst/>
            </a:prstGeom>
            <a:effectLst/>
          </p:spPr>
        </p:pic>
      </p:grpSp>
      <p:grpSp>
        <p:nvGrpSpPr>
          <p:cNvPr id="498" name="Group 498"/>
          <p:cNvGrpSpPr/>
          <p:nvPr/>
        </p:nvGrpSpPr>
        <p:grpSpPr>
          <a:xfrm>
            <a:off x="747842" y="2297107"/>
            <a:ext cx="4998600" cy="3118454"/>
            <a:chOff x="-127000" y="-88900"/>
            <a:chExt cx="4998599" cy="3118452"/>
          </a:xfrm>
        </p:grpSpPr>
        <p:pic>
          <p:nvPicPr>
            <p:cNvPr id="497" name="pasted-image.png"/>
            <p:cNvPicPr/>
            <p:nvPr/>
          </p:nvPicPr>
          <p:blipFill>
            <a:blip r:embed="rId5">
              <a:extLst/>
            </a:blip>
            <a:stretch>
              <a:fillRect/>
            </a:stretch>
          </p:blipFill>
          <p:spPr>
            <a:xfrm>
              <a:off x="0" y="0"/>
              <a:ext cx="4744600" cy="2788253"/>
            </a:xfrm>
            <a:prstGeom prst="rect">
              <a:avLst/>
            </a:prstGeom>
            <a:ln>
              <a:noFill/>
            </a:ln>
            <a:effectLst/>
          </p:spPr>
        </p:pic>
        <p:pic>
          <p:nvPicPr>
            <p:cNvPr id="496" name=""/>
            <p:cNvPicPr/>
            <p:nvPr/>
          </p:nvPicPr>
          <p:blipFill>
            <a:blip r:embed="rId6">
              <a:extLst/>
            </a:blip>
            <a:stretch>
              <a:fillRect/>
            </a:stretch>
          </p:blipFill>
          <p:spPr>
            <a:xfrm>
              <a:off x="-127000" y="-88900"/>
              <a:ext cx="4998600" cy="3118453"/>
            </a:xfrm>
            <a:prstGeom prst="rect">
              <a:avLst/>
            </a:prstGeom>
            <a:effectLst/>
          </p:spPr>
        </p:pic>
      </p:grpSp>
      <p:grpSp>
        <p:nvGrpSpPr>
          <p:cNvPr id="501" name="Group 501"/>
          <p:cNvGrpSpPr/>
          <p:nvPr/>
        </p:nvGrpSpPr>
        <p:grpSpPr>
          <a:xfrm>
            <a:off x="870940" y="5490374"/>
            <a:ext cx="4752405" cy="2034142"/>
            <a:chOff x="-127000" y="-88900"/>
            <a:chExt cx="4752404" cy="2034140"/>
          </a:xfrm>
        </p:grpSpPr>
        <p:pic>
          <p:nvPicPr>
            <p:cNvPr id="500" name="pasted-image.png"/>
            <p:cNvPicPr/>
            <p:nvPr/>
          </p:nvPicPr>
          <p:blipFill>
            <a:blip r:embed="rId7">
              <a:extLst/>
            </a:blip>
            <a:stretch>
              <a:fillRect/>
            </a:stretch>
          </p:blipFill>
          <p:spPr>
            <a:xfrm>
              <a:off x="0" y="0"/>
              <a:ext cx="4498405" cy="1703941"/>
            </a:xfrm>
            <a:prstGeom prst="rect">
              <a:avLst/>
            </a:prstGeom>
            <a:ln>
              <a:noFill/>
            </a:ln>
            <a:effectLst/>
          </p:spPr>
        </p:pic>
        <p:pic>
          <p:nvPicPr>
            <p:cNvPr id="499" name=""/>
            <p:cNvPicPr/>
            <p:nvPr/>
          </p:nvPicPr>
          <p:blipFill>
            <a:blip r:embed="rId8">
              <a:extLst/>
            </a:blip>
            <a:stretch>
              <a:fillRect/>
            </a:stretch>
          </p:blipFill>
          <p:spPr>
            <a:xfrm>
              <a:off x="-127000" y="-88900"/>
              <a:ext cx="4752405" cy="2034141"/>
            </a:xfrm>
            <a:prstGeom prst="rect">
              <a:avLst/>
            </a:prstGeom>
            <a:effectLst/>
          </p:spPr>
        </p:pic>
      </p:grpSp>
      <p:grpSp>
        <p:nvGrpSpPr>
          <p:cNvPr id="504" name="Group 504"/>
          <p:cNvGrpSpPr/>
          <p:nvPr/>
        </p:nvGrpSpPr>
        <p:grpSpPr>
          <a:xfrm>
            <a:off x="6472935" y="4634959"/>
            <a:ext cx="6268168" cy="2272080"/>
            <a:chOff x="-127000" y="-88900"/>
            <a:chExt cx="6268167" cy="2272078"/>
          </a:xfrm>
        </p:grpSpPr>
        <p:pic>
          <p:nvPicPr>
            <p:cNvPr id="503" name="pasted-image.png"/>
            <p:cNvPicPr/>
            <p:nvPr/>
          </p:nvPicPr>
          <p:blipFill>
            <a:blip r:embed="rId9">
              <a:extLst/>
            </a:blip>
            <a:stretch>
              <a:fillRect/>
            </a:stretch>
          </p:blipFill>
          <p:spPr>
            <a:xfrm>
              <a:off x="0" y="0"/>
              <a:ext cx="6014168" cy="1941879"/>
            </a:xfrm>
            <a:prstGeom prst="rect">
              <a:avLst/>
            </a:prstGeom>
            <a:ln>
              <a:noFill/>
            </a:ln>
            <a:effectLst/>
          </p:spPr>
        </p:pic>
        <p:pic>
          <p:nvPicPr>
            <p:cNvPr id="502" name=""/>
            <p:cNvPicPr/>
            <p:nvPr/>
          </p:nvPicPr>
          <p:blipFill>
            <a:blip r:embed="rId10">
              <a:extLst/>
            </a:blip>
            <a:stretch>
              <a:fillRect/>
            </a:stretch>
          </p:blipFill>
          <p:spPr>
            <a:xfrm>
              <a:off x="-127000" y="-88900"/>
              <a:ext cx="6268168" cy="2272079"/>
            </a:xfrm>
            <a:prstGeom prst="rect">
              <a:avLst/>
            </a:prstGeom>
            <a:effectLst/>
          </p:spPr>
        </p:pic>
      </p:grpSp>
      <p:grpSp>
        <p:nvGrpSpPr>
          <p:cNvPr id="507" name="Group 507"/>
          <p:cNvGrpSpPr/>
          <p:nvPr/>
        </p:nvGrpSpPr>
        <p:grpSpPr>
          <a:xfrm>
            <a:off x="6755386" y="7026095"/>
            <a:ext cx="6077544" cy="2471857"/>
            <a:chOff x="-127000" y="-88900"/>
            <a:chExt cx="6077542" cy="2471855"/>
          </a:xfrm>
        </p:grpSpPr>
        <p:pic>
          <p:nvPicPr>
            <p:cNvPr id="506" name="pasted-image.png"/>
            <p:cNvPicPr/>
            <p:nvPr/>
          </p:nvPicPr>
          <p:blipFill>
            <a:blip r:embed="rId11">
              <a:extLst/>
            </a:blip>
            <a:stretch>
              <a:fillRect/>
            </a:stretch>
          </p:blipFill>
          <p:spPr>
            <a:xfrm>
              <a:off x="0" y="0"/>
              <a:ext cx="5823543" cy="2141656"/>
            </a:xfrm>
            <a:prstGeom prst="rect">
              <a:avLst/>
            </a:prstGeom>
            <a:ln>
              <a:noFill/>
            </a:ln>
            <a:effectLst/>
          </p:spPr>
        </p:pic>
        <p:pic>
          <p:nvPicPr>
            <p:cNvPr id="505" name=""/>
            <p:cNvPicPr/>
            <p:nvPr/>
          </p:nvPicPr>
          <p:blipFill>
            <a:blip r:embed="rId12">
              <a:extLst/>
            </a:blip>
            <a:stretch>
              <a:fillRect/>
            </a:stretch>
          </p:blipFill>
          <p:spPr>
            <a:xfrm>
              <a:off x="-127000" y="-88900"/>
              <a:ext cx="6077543" cy="2471856"/>
            </a:xfrm>
            <a:prstGeom prst="rect">
              <a:avLst/>
            </a:prstGeom>
            <a:effectLst/>
          </p:spPr>
        </p:pic>
      </p:grpSp>
      <p:grpSp>
        <p:nvGrpSpPr>
          <p:cNvPr id="510" name="Group 510"/>
          <p:cNvGrpSpPr/>
          <p:nvPr/>
        </p:nvGrpSpPr>
        <p:grpSpPr>
          <a:xfrm>
            <a:off x="40701" y="7510429"/>
            <a:ext cx="6700998" cy="2057997"/>
            <a:chOff x="-127000" y="-88900"/>
            <a:chExt cx="6700996" cy="2057995"/>
          </a:xfrm>
        </p:grpSpPr>
        <p:pic>
          <p:nvPicPr>
            <p:cNvPr id="509" name="pasted-image.png"/>
            <p:cNvPicPr/>
            <p:nvPr/>
          </p:nvPicPr>
          <p:blipFill>
            <a:blip r:embed="rId13">
              <a:extLst/>
            </a:blip>
            <a:stretch>
              <a:fillRect/>
            </a:stretch>
          </p:blipFill>
          <p:spPr>
            <a:xfrm>
              <a:off x="0" y="0"/>
              <a:ext cx="6446997" cy="1727796"/>
            </a:xfrm>
            <a:prstGeom prst="rect">
              <a:avLst/>
            </a:prstGeom>
            <a:ln>
              <a:noFill/>
            </a:ln>
            <a:effectLst/>
          </p:spPr>
        </p:pic>
        <p:pic>
          <p:nvPicPr>
            <p:cNvPr id="508" name=""/>
            <p:cNvPicPr/>
            <p:nvPr/>
          </p:nvPicPr>
          <p:blipFill>
            <a:blip r:embed="rId14">
              <a:extLst/>
            </a:blip>
            <a:stretch>
              <a:fillRect/>
            </a:stretch>
          </p:blipFill>
          <p:spPr>
            <a:xfrm>
              <a:off x="-127000" y="-88900"/>
              <a:ext cx="6700997" cy="2057996"/>
            </a:xfrm>
            <a:prstGeom prst="rect">
              <a:avLst/>
            </a:prstGeom>
            <a:effectLst/>
          </p:spPr>
        </p:pic>
      </p:grpSp>
    </p:spTree>
  </p:cSld>
  <p:clrMapOvr>
    <a:masterClrMapping/>
  </p:clrMapOvr>
  <p:transition spd="med" advClick="1"/>
</p:sld>
</file>

<file path=ppt/slides/slide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5" name="Shape 65"/>
          <p:cNvSpPr/>
          <p:nvPr>
            <p:ph type="title"/>
          </p:nvPr>
        </p:nvSpPr>
        <p:spPr>
          <a:prstGeom prst="rect">
            <a:avLst/>
          </a:prstGeom>
        </p:spPr>
        <p:txBody>
          <a:bodyPr/>
          <a:lstStyle/>
          <a:p>
            <a:pPr lvl="0">
              <a:defRPr sz="1800">
                <a:solidFill>
                  <a:srgbClr val="000000"/>
                </a:solidFill>
              </a:defRPr>
            </a:pPr>
            <a:r>
              <a:rPr sz="7000">
                <a:solidFill>
                  <a:srgbClr val="D93E2B"/>
                </a:solidFill>
              </a:rPr>
              <a:t>Outline</a:t>
            </a:r>
          </a:p>
        </p:txBody>
      </p:sp>
      <p:sp>
        <p:nvSpPr>
          <p:cNvPr id="66" name="Shape 66"/>
          <p:cNvSpPr/>
          <p:nvPr>
            <p:ph type="body" idx="1"/>
          </p:nvPr>
        </p:nvSpPr>
        <p:spPr>
          <a:prstGeom prst="rect">
            <a:avLst/>
          </a:prstGeom>
        </p:spPr>
        <p:txBody>
          <a:bodyPr/>
          <a:lstStyle/>
          <a:p>
            <a:pPr lvl="0">
              <a:defRPr sz="1800">
                <a:solidFill>
                  <a:srgbClr val="000000"/>
                </a:solidFill>
              </a:defRPr>
            </a:pPr>
            <a:r>
              <a:rPr sz="3600">
                <a:solidFill>
                  <a:srgbClr val="414141"/>
                </a:solidFill>
              </a:rPr>
              <a:t>What is the crossdomain.xml file?</a:t>
            </a:r>
            <a:endParaRPr sz="3600">
              <a:solidFill>
                <a:srgbClr val="414141"/>
              </a:solidFill>
            </a:endParaRPr>
          </a:p>
          <a:p>
            <a:pPr lvl="0">
              <a:defRPr sz="1800">
                <a:solidFill>
                  <a:srgbClr val="000000"/>
                </a:solidFill>
              </a:defRPr>
            </a:pPr>
            <a:r>
              <a:rPr sz="3600">
                <a:solidFill>
                  <a:srgbClr val="414141"/>
                </a:solidFill>
              </a:rPr>
              <a:t>Vulnerability intro</a:t>
            </a:r>
            <a:endParaRPr sz="3600">
              <a:solidFill>
                <a:srgbClr val="414141"/>
              </a:solidFill>
            </a:endParaRPr>
          </a:p>
          <a:p>
            <a:pPr lvl="0">
              <a:defRPr sz="1800">
                <a:solidFill>
                  <a:srgbClr val="000000"/>
                </a:solidFill>
              </a:defRPr>
            </a:pPr>
            <a:r>
              <a:rPr sz="3600">
                <a:solidFill>
                  <a:srgbClr val="414141"/>
                </a:solidFill>
              </a:rPr>
              <a:t>Where is the vulnerability?</a:t>
            </a:r>
            <a:endParaRPr sz="3600">
              <a:solidFill>
                <a:srgbClr val="414141"/>
              </a:solidFill>
            </a:endParaRPr>
          </a:p>
          <a:p>
            <a:pPr lvl="0">
              <a:defRPr sz="1800">
                <a:solidFill>
                  <a:srgbClr val="000000"/>
                </a:solidFill>
              </a:defRPr>
            </a:pPr>
            <a:r>
              <a:rPr sz="3600">
                <a:solidFill>
                  <a:srgbClr val="414141"/>
                </a:solidFill>
              </a:rPr>
              <a:t>How can it be exploited?</a:t>
            </a:r>
            <a:endParaRPr sz="3600">
              <a:solidFill>
                <a:srgbClr val="414141"/>
              </a:solidFill>
            </a:endParaRPr>
          </a:p>
          <a:p>
            <a:pPr lvl="0">
              <a:defRPr sz="1800">
                <a:solidFill>
                  <a:srgbClr val="000000"/>
                </a:solidFill>
              </a:defRPr>
            </a:pPr>
            <a:r>
              <a:rPr sz="3600">
                <a:solidFill>
                  <a:srgbClr val="414141"/>
                </a:solidFill>
              </a:rPr>
              <a:t>How can I exploit this myself?</a:t>
            </a:r>
          </a:p>
        </p:txBody>
      </p:sp>
    </p:spTree>
  </p:cSld>
  <p:clrMapOvr>
    <a:masterClrMapping/>
  </p:clrMapOvr>
  <p:transition spd="med" advClick="1"/>
</p:sld>
</file>

<file path=ppt/slides/slide4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14" name="Shape 514"/>
          <p:cNvSpPr/>
          <p:nvPr>
            <p:ph type="title"/>
          </p:nvPr>
        </p:nvSpPr>
        <p:spPr>
          <a:prstGeom prst="rect">
            <a:avLst/>
          </a:prstGeom>
        </p:spPr>
        <p:txBody>
          <a:bodyPr/>
          <a:lstStyle/>
          <a:p>
            <a:pPr lvl="0">
              <a:defRPr sz="1800">
                <a:solidFill>
                  <a:srgbClr val="000000"/>
                </a:solidFill>
              </a:defRPr>
            </a:pPr>
            <a:r>
              <a:rPr sz="7000">
                <a:solidFill>
                  <a:srgbClr val="D93E2B"/>
                </a:solidFill>
              </a:rPr>
              <a:t>Stealing Sensitive Data</a:t>
            </a:r>
          </a:p>
        </p:txBody>
      </p:sp>
      <p:pic>
        <p:nvPicPr>
          <p:cNvPr id="515" name="pasted-image.png"/>
          <p:cNvPicPr/>
          <p:nvPr/>
        </p:nvPicPr>
        <p:blipFill>
          <a:blip r:embed="rId3">
            <a:extLst/>
          </a:blip>
          <a:stretch>
            <a:fillRect/>
          </a:stretch>
        </p:blipFill>
        <p:spPr>
          <a:xfrm>
            <a:off x="7056512" y="3201252"/>
            <a:ext cx="1944978" cy="1971992"/>
          </a:xfrm>
          <a:prstGeom prst="rect">
            <a:avLst/>
          </a:prstGeom>
          <a:ln w="12700">
            <a:miter lim="400000"/>
          </a:ln>
        </p:spPr>
      </p:pic>
      <p:grpSp>
        <p:nvGrpSpPr>
          <p:cNvPr id="518" name="Group 518"/>
          <p:cNvGrpSpPr/>
          <p:nvPr/>
        </p:nvGrpSpPr>
        <p:grpSpPr>
          <a:xfrm>
            <a:off x="4003100" y="6196446"/>
            <a:ext cx="4998600" cy="3118454"/>
            <a:chOff x="-127000" y="-88900"/>
            <a:chExt cx="4998599" cy="3118452"/>
          </a:xfrm>
        </p:grpSpPr>
        <p:pic>
          <p:nvPicPr>
            <p:cNvPr id="517" name="pasted-image.png"/>
            <p:cNvPicPr/>
            <p:nvPr/>
          </p:nvPicPr>
          <p:blipFill>
            <a:blip r:embed="rId4">
              <a:extLst/>
            </a:blip>
            <a:stretch>
              <a:fillRect/>
            </a:stretch>
          </p:blipFill>
          <p:spPr>
            <a:xfrm>
              <a:off x="0" y="0"/>
              <a:ext cx="4744600" cy="2788253"/>
            </a:xfrm>
            <a:prstGeom prst="rect">
              <a:avLst/>
            </a:prstGeom>
            <a:ln>
              <a:noFill/>
            </a:ln>
            <a:effectLst/>
          </p:spPr>
        </p:pic>
        <p:pic>
          <p:nvPicPr>
            <p:cNvPr id="516" name=""/>
            <p:cNvPicPr/>
            <p:nvPr/>
          </p:nvPicPr>
          <p:blipFill>
            <a:blip r:embed="rId5">
              <a:extLst/>
            </a:blip>
            <a:stretch>
              <a:fillRect/>
            </a:stretch>
          </p:blipFill>
          <p:spPr>
            <a:xfrm>
              <a:off x="-127000" y="-88900"/>
              <a:ext cx="4998600" cy="3118453"/>
            </a:xfrm>
            <a:prstGeom prst="rect">
              <a:avLst/>
            </a:prstGeom>
            <a:effectLst/>
          </p:spPr>
        </p:pic>
      </p:grpSp>
      <p:pic>
        <p:nvPicPr>
          <p:cNvPr id="519" name="pasted-image.png"/>
          <p:cNvPicPr/>
          <p:nvPr/>
        </p:nvPicPr>
        <p:blipFill>
          <a:blip r:embed="rId6">
            <a:extLst/>
          </a:blip>
          <a:stretch>
            <a:fillRect/>
          </a:stretch>
        </p:blipFill>
        <p:spPr>
          <a:xfrm>
            <a:off x="4705053" y="3839114"/>
            <a:ext cx="2204846" cy="696268"/>
          </a:xfrm>
          <a:prstGeom prst="rect">
            <a:avLst/>
          </a:prstGeom>
          <a:ln w="12700">
            <a:miter lim="400000"/>
          </a:ln>
        </p:spPr>
      </p:pic>
    </p:spTree>
  </p:cSld>
  <p:clrMapOvr>
    <a:masterClrMapping/>
  </p:clrMapOvr>
  <p:transition spd="med" advClick="1"/>
</p:sld>
</file>

<file path=ppt/slides/slide4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23" name="Shape 523"/>
          <p:cNvSpPr/>
          <p:nvPr>
            <p:ph type="title"/>
          </p:nvPr>
        </p:nvSpPr>
        <p:spPr>
          <a:prstGeom prst="rect">
            <a:avLst/>
          </a:prstGeom>
        </p:spPr>
        <p:txBody>
          <a:bodyPr/>
          <a:lstStyle/>
          <a:p>
            <a:pPr lvl="0">
              <a:defRPr sz="1800">
                <a:solidFill>
                  <a:srgbClr val="000000"/>
                </a:solidFill>
              </a:defRPr>
            </a:pPr>
            <a:r>
              <a:rPr sz="7000">
                <a:solidFill>
                  <a:srgbClr val="D93E2B"/>
                </a:solidFill>
              </a:rPr>
              <a:t>Stealing Sensitive Data</a:t>
            </a:r>
          </a:p>
        </p:txBody>
      </p:sp>
      <p:sp>
        <p:nvSpPr>
          <p:cNvPr id="524" name="Shape 524"/>
          <p:cNvSpPr/>
          <p:nvPr>
            <p:ph type="body" idx="1"/>
          </p:nvPr>
        </p:nvSpPr>
        <p:spPr>
          <a:prstGeom prst="rect">
            <a:avLst/>
          </a:prstGeom>
        </p:spPr>
        <p:txBody>
          <a:bodyPr/>
          <a:lstStyle/>
          <a:p>
            <a:pPr lvl="0">
              <a:defRPr sz="1800">
                <a:solidFill>
                  <a:srgbClr val="000000"/>
                </a:solidFill>
              </a:defRPr>
            </a:pPr>
            <a:r>
              <a:rPr sz="3600">
                <a:solidFill>
                  <a:srgbClr val="414141"/>
                </a:solidFill>
              </a:rPr>
              <a:t>1) Overly permissive crossdomain.xml file</a:t>
            </a:r>
            <a:br>
              <a:rPr sz="3600">
                <a:solidFill>
                  <a:srgbClr val="414141"/>
                </a:solidFill>
              </a:rPr>
            </a:br>
            <a:br>
              <a:rPr sz="3600">
                <a:solidFill>
                  <a:srgbClr val="414141"/>
                </a:solidFill>
              </a:rPr>
            </a:br>
            <a:br>
              <a:rPr sz="3600">
                <a:solidFill>
                  <a:srgbClr val="414141"/>
                </a:solidFill>
              </a:rPr>
            </a:br>
            <a:br>
              <a:rPr sz="3600">
                <a:solidFill>
                  <a:srgbClr val="414141"/>
                </a:solidFill>
              </a:rPr>
            </a:br>
            <a:br>
              <a:rPr sz="3600">
                <a:solidFill>
                  <a:srgbClr val="414141"/>
                </a:solidFill>
              </a:rPr>
            </a:br>
            <a:br>
              <a:rPr sz="3600">
                <a:solidFill>
                  <a:srgbClr val="414141"/>
                </a:solidFill>
              </a:rPr>
            </a:br>
            <a:br>
              <a:rPr sz="3600">
                <a:solidFill>
                  <a:srgbClr val="414141"/>
                </a:solidFill>
              </a:rPr>
            </a:br>
          </a:p>
        </p:txBody>
      </p:sp>
      <p:grpSp>
        <p:nvGrpSpPr>
          <p:cNvPr id="527" name="Group 527"/>
          <p:cNvGrpSpPr/>
          <p:nvPr/>
        </p:nvGrpSpPr>
        <p:grpSpPr>
          <a:xfrm>
            <a:off x="508000" y="4282259"/>
            <a:ext cx="11988800" cy="5152990"/>
            <a:chOff x="-127000" y="-88900"/>
            <a:chExt cx="11988800" cy="5152988"/>
          </a:xfrm>
        </p:grpSpPr>
        <p:pic>
          <p:nvPicPr>
            <p:cNvPr id="526" name="pasted-image.tif"/>
            <p:cNvPicPr/>
            <p:nvPr/>
          </p:nvPicPr>
          <p:blipFill>
            <a:blip r:embed="rId3">
              <a:extLst/>
            </a:blip>
            <a:stretch>
              <a:fillRect/>
            </a:stretch>
          </p:blipFill>
          <p:spPr>
            <a:xfrm>
              <a:off x="0" y="0"/>
              <a:ext cx="11734800" cy="4822789"/>
            </a:xfrm>
            <a:prstGeom prst="rect">
              <a:avLst/>
            </a:prstGeom>
            <a:ln>
              <a:noFill/>
            </a:ln>
            <a:effectLst/>
          </p:spPr>
        </p:pic>
        <p:pic>
          <p:nvPicPr>
            <p:cNvPr id="525" name=""/>
            <p:cNvPicPr/>
            <p:nvPr/>
          </p:nvPicPr>
          <p:blipFill>
            <a:blip r:embed="rId4">
              <a:extLst/>
            </a:blip>
            <a:stretch>
              <a:fillRect/>
            </a:stretch>
          </p:blipFill>
          <p:spPr>
            <a:xfrm>
              <a:off x="-127000" y="-88900"/>
              <a:ext cx="11988800" cy="5152989"/>
            </a:xfrm>
            <a:prstGeom prst="rect">
              <a:avLst/>
            </a:prstGeom>
            <a:effectLst/>
          </p:spPr>
        </p:pic>
      </p:grpSp>
      <p:sp>
        <p:nvSpPr>
          <p:cNvPr id="528" name="Shape 528"/>
          <p:cNvSpPr/>
          <p:nvPr/>
        </p:nvSpPr>
        <p:spPr>
          <a:xfrm>
            <a:off x="1140438" y="8072584"/>
            <a:ext cx="4545660" cy="418593"/>
          </a:xfrm>
          <a:prstGeom prst="rect">
            <a:avLst/>
          </a:prstGeom>
          <a:ln w="50800">
            <a:solidFill>
              <a:srgbClr val="941100"/>
            </a:solidFill>
            <a:miter lim="400000"/>
          </a:ln>
        </p:spPr>
        <p:txBody>
          <a:bodyPr lIns="0" tIns="0" rIns="0" bIns="0" anchor="ctr"/>
          <a:lstStyle/>
          <a:p>
            <a:pPr lvl="0">
              <a:defRPr sz="3200"/>
            </a:pPr>
          </a:p>
        </p:txBody>
      </p:sp>
    </p:spTree>
  </p:cSld>
  <p:clrMapOvr>
    <a:masterClrMapping/>
  </p:clrMapOvr>
  <p:transition spd="med" advClick="1"/>
</p:sld>
</file>

<file path=ppt/slides/slide4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grpSp>
        <p:nvGrpSpPr>
          <p:cNvPr id="534" name="Group 534"/>
          <p:cNvGrpSpPr/>
          <p:nvPr/>
        </p:nvGrpSpPr>
        <p:grpSpPr>
          <a:xfrm>
            <a:off x="531442" y="423133"/>
            <a:ext cx="11941916" cy="8907334"/>
            <a:chOff x="-127000" y="-88900"/>
            <a:chExt cx="11941915" cy="8907332"/>
          </a:xfrm>
        </p:grpSpPr>
        <p:pic>
          <p:nvPicPr>
            <p:cNvPr id="533" name="pasted-image.png"/>
            <p:cNvPicPr/>
            <p:nvPr/>
          </p:nvPicPr>
          <p:blipFill>
            <a:blip r:embed="rId2">
              <a:extLst/>
            </a:blip>
            <a:stretch>
              <a:fillRect/>
            </a:stretch>
          </p:blipFill>
          <p:spPr>
            <a:xfrm>
              <a:off x="0" y="0"/>
              <a:ext cx="11687916" cy="8577133"/>
            </a:xfrm>
            <a:prstGeom prst="rect">
              <a:avLst/>
            </a:prstGeom>
            <a:ln>
              <a:noFill/>
            </a:ln>
            <a:effectLst/>
          </p:spPr>
        </p:pic>
        <p:pic>
          <p:nvPicPr>
            <p:cNvPr id="532" name=""/>
            <p:cNvPicPr/>
            <p:nvPr/>
          </p:nvPicPr>
          <p:blipFill>
            <a:blip r:embed="rId3">
              <a:extLst/>
            </a:blip>
            <a:stretch>
              <a:fillRect/>
            </a:stretch>
          </p:blipFill>
          <p:spPr>
            <a:xfrm>
              <a:off x="-127000" y="-88900"/>
              <a:ext cx="11941916" cy="8907333"/>
            </a:xfrm>
            <a:prstGeom prst="rect">
              <a:avLst/>
            </a:prstGeom>
            <a:effectLst/>
          </p:spPr>
        </p:pic>
      </p:grpSp>
    </p:spTree>
  </p:cSld>
  <p:clrMapOvr>
    <a:masterClrMapping/>
  </p:clrMapOvr>
  <p:transition spd="med" advClick="1"/>
</p:sld>
</file>

<file path=ppt/slides/slide4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grpSp>
        <p:nvGrpSpPr>
          <p:cNvPr id="538" name="Group 538"/>
          <p:cNvGrpSpPr/>
          <p:nvPr/>
        </p:nvGrpSpPr>
        <p:grpSpPr>
          <a:xfrm>
            <a:off x="531795" y="423393"/>
            <a:ext cx="11941210" cy="8906814"/>
            <a:chOff x="-127000" y="-88900"/>
            <a:chExt cx="11941209" cy="8906813"/>
          </a:xfrm>
        </p:grpSpPr>
        <p:pic>
          <p:nvPicPr>
            <p:cNvPr id="537" name="pasted-image.png"/>
            <p:cNvPicPr/>
            <p:nvPr/>
          </p:nvPicPr>
          <p:blipFill>
            <a:blip r:embed="rId2">
              <a:extLst/>
            </a:blip>
            <a:stretch>
              <a:fillRect/>
            </a:stretch>
          </p:blipFill>
          <p:spPr>
            <a:xfrm>
              <a:off x="0" y="0"/>
              <a:ext cx="11687210" cy="8576614"/>
            </a:xfrm>
            <a:prstGeom prst="rect">
              <a:avLst/>
            </a:prstGeom>
            <a:ln>
              <a:noFill/>
            </a:ln>
            <a:effectLst/>
          </p:spPr>
        </p:pic>
        <p:pic>
          <p:nvPicPr>
            <p:cNvPr id="536" name=""/>
            <p:cNvPicPr/>
            <p:nvPr/>
          </p:nvPicPr>
          <p:blipFill>
            <a:blip r:embed="rId3">
              <a:extLst/>
            </a:blip>
            <a:stretch>
              <a:fillRect/>
            </a:stretch>
          </p:blipFill>
          <p:spPr>
            <a:xfrm>
              <a:off x="-127000" y="-88900"/>
              <a:ext cx="11941210" cy="8906814"/>
            </a:xfrm>
            <a:prstGeom prst="rect">
              <a:avLst/>
            </a:prstGeom>
            <a:effectLst/>
          </p:spPr>
        </p:pic>
      </p:grpSp>
    </p:spTree>
  </p:cSld>
  <p:clrMapOvr>
    <a:masterClrMapping/>
  </p:clrMapOvr>
  <p:transition spd="med" advClick="1"/>
</p:sld>
</file>

<file path=ppt/slides/slide4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grpSp>
        <p:nvGrpSpPr>
          <p:cNvPr id="542" name="Group 542"/>
          <p:cNvGrpSpPr/>
          <p:nvPr/>
        </p:nvGrpSpPr>
        <p:grpSpPr>
          <a:xfrm>
            <a:off x="1677988" y="175335"/>
            <a:ext cx="9648824" cy="9555330"/>
            <a:chOff x="-127000" y="-88900"/>
            <a:chExt cx="9648822" cy="9555329"/>
          </a:xfrm>
        </p:grpSpPr>
        <p:pic>
          <p:nvPicPr>
            <p:cNvPr id="541" name="pasted-image.png"/>
            <p:cNvPicPr/>
            <p:nvPr/>
          </p:nvPicPr>
          <p:blipFill>
            <a:blip r:embed="rId2">
              <a:extLst/>
            </a:blip>
            <a:stretch>
              <a:fillRect/>
            </a:stretch>
          </p:blipFill>
          <p:spPr>
            <a:xfrm>
              <a:off x="0" y="0"/>
              <a:ext cx="9394823" cy="9225130"/>
            </a:xfrm>
            <a:prstGeom prst="rect">
              <a:avLst/>
            </a:prstGeom>
            <a:ln>
              <a:noFill/>
            </a:ln>
            <a:effectLst/>
          </p:spPr>
        </p:pic>
        <p:pic>
          <p:nvPicPr>
            <p:cNvPr id="540" name=""/>
            <p:cNvPicPr/>
            <p:nvPr/>
          </p:nvPicPr>
          <p:blipFill>
            <a:blip r:embed="rId3">
              <a:extLst/>
            </a:blip>
            <a:stretch>
              <a:fillRect/>
            </a:stretch>
          </p:blipFill>
          <p:spPr>
            <a:xfrm>
              <a:off x="-127000" y="-88900"/>
              <a:ext cx="9648823" cy="9555330"/>
            </a:xfrm>
            <a:prstGeom prst="rect">
              <a:avLst/>
            </a:prstGeom>
            <a:effectLst/>
          </p:spPr>
        </p:pic>
      </p:grpSp>
    </p:spTree>
  </p:cSld>
  <p:clrMapOvr>
    <a:masterClrMapping/>
  </p:clrMapOvr>
  <p:transition spd="med" advClick="1"/>
</p:sld>
</file>

<file path=ppt/slides/slide4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grpSp>
        <p:nvGrpSpPr>
          <p:cNvPr id="546" name="Group 546"/>
          <p:cNvGrpSpPr/>
          <p:nvPr/>
        </p:nvGrpSpPr>
        <p:grpSpPr>
          <a:xfrm>
            <a:off x="529497" y="2640847"/>
            <a:ext cx="11945806" cy="5086189"/>
            <a:chOff x="-127000" y="-88900"/>
            <a:chExt cx="11945804" cy="5086188"/>
          </a:xfrm>
        </p:grpSpPr>
        <p:pic>
          <p:nvPicPr>
            <p:cNvPr id="545" name="pasted-image.png"/>
            <p:cNvPicPr/>
            <p:nvPr/>
          </p:nvPicPr>
          <p:blipFill>
            <a:blip r:embed="rId2">
              <a:extLst/>
            </a:blip>
            <a:stretch>
              <a:fillRect/>
            </a:stretch>
          </p:blipFill>
          <p:spPr>
            <a:xfrm>
              <a:off x="0" y="0"/>
              <a:ext cx="11691805" cy="4755989"/>
            </a:xfrm>
            <a:prstGeom prst="rect">
              <a:avLst/>
            </a:prstGeom>
            <a:ln>
              <a:noFill/>
            </a:ln>
            <a:effectLst/>
          </p:spPr>
        </p:pic>
        <p:pic>
          <p:nvPicPr>
            <p:cNvPr id="544" name=""/>
            <p:cNvPicPr/>
            <p:nvPr/>
          </p:nvPicPr>
          <p:blipFill>
            <a:blip r:embed="rId3">
              <a:extLst/>
            </a:blip>
            <a:stretch>
              <a:fillRect/>
            </a:stretch>
          </p:blipFill>
          <p:spPr>
            <a:xfrm>
              <a:off x="-127000" y="-88900"/>
              <a:ext cx="11945805" cy="5086189"/>
            </a:xfrm>
            <a:prstGeom prst="rect">
              <a:avLst/>
            </a:prstGeom>
            <a:effectLst/>
          </p:spPr>
        </p:pic>
      </p:grpSp>
      <p:sp>
        <p:nvSpPr>
          <p:cNvPr id="547" name="Shape 547"/>
          <p:cNvSpPr/>
          <p:nvPr/>
        </p:nvSpPr>
        <p:spPr>
          <a:xfrm>
            <a:off x="715609" y="3549667"/>
            <a:ext cx="11573582" cy="3232575"/>
          </a:xfrm>
          <a:prstGeom prst="rect">
            <a:avLst/>
          </a:prstGeom>
          <a:solidFill>
            <a:srgbClr val="FFFFFF"/>
          </a:solidFill>
          <a:ln w="12700">
            <a:miter lim="400000"/>
          </a:ln>
        </p:spPr>
        <p:txBody>
          <a:bodyPr lIns="0" tIns="0" rIns="0" bIns="0" anchor="ctr"/>
          <a:lstStyle/>
          <a:p>
            <a:pPr lvl="0">
              <a:defRPr sz="3200">
                <a:solidFill>
                  <a:srgbClr val="FFFFFF"/>
                </a:solidFill>
                <a:effectLst>
                  <a:outerShdw sx="100000" sy="100000" kx="0" ky="0" algn="b" rotWithShape="0" blurRad="25400" dist="33948" dir="2700000">
                    <a:srgbClr val="3B3936"/>
                  </a:outerShdw>
                </a:effectLst>
              </a:defRPr>
            </a:pPr>
          </a:p>
        </p:txBody>
      </p:sp>
    </p:spTree>
  </p:cSld>
  <p:clrMapOvr>
    <a:masterClrMapping/>
  </p:clrMapOvr>
  <p:transition spd="med" advClick="1"/>
</p:sld>
</file>

<file path=ppt/slides/slide4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grpSp>
        <p:nvGrpSpPr>
          <p:cNvPr id="551" name="Group 551"/>
          <p:cNvGrpSpPr/>
          <p:nvPr/>
        </p:nvGrpSpPr>
        <p:grpSpPr>
          <a:xfrm>
            <a:off x="782133" y="5388278"/>
            <a:ext cx="11202185" cy="3723233"/>
            <a:chOff x="-127000" y="-88900"/>
            <a:chExt cx="11202184" cy="3723232"/>
          </a:xfrm>
        </p:grpSpPr>
        <p:pic>
          <p:nvPicPr>
            <p:cNvPr id="550" name="pasted-image.png"/>
            <p:cNvPicPr/>
            <p:nvPr/>
          </p:nvPicPr>
          <p:blipFill>
            <a:blip r:embed="rId2">
              <a:extLst/>
            </a:blip>
            <a:stretch>
              <a:fillRect/>
            </a:stretch>
          </p:blipFill>
          <p:spPr>
            <a:xfrm>
              <a:off x="0" y="0"/>
              <a:ext cx="10948185" cy="3393033"/>
            </a:xfrm>
            <a:prstGeom prst="rect">
              <a:avLst/>
            </a:prstGeom>
            <a:ln>
              <a:noFill/>
            </a:ln>
            <a:effectLst/>
          </p:spPr>
        </p:pic>
        <p:pic>
          <p:nvPicPr>
            <p:cNvPr id="549" name=""/>
            <p:cNvPicPr/>
            <p:nvPr/>
          </p:nvPicPr>
          <p:blipFill>
            <a:blip r:embed="rId3">
              <a:extLst/>
            </a:blip>
            <a:stretch>
              <a:fillRect/>
            </a:stretch>
          </p:blipFill>
          <p:spPr>
            <a:xfrm>
              <a:off x="-127000" y="-88900"/>
              <a:ext cx="11202185" cy="3723233"/>
            </a:xfrm>
            <a:prstGeom prst="rect">
              <a:avLst/>
            </a:prstGeom>
            <a:effectLst/>
          </p:spPr>
        </p:pic>
      </p:grpSp>
      <p:grpSp>
        <p:nvGrpSpPr>
          <p:cNvPr id="554" name="Group 554"/>
          <p:cNvGrpSpPr/>
          <p:nvPr/>
        </p:nvGrpSpPr>
        <p:grpSpPr>
          <a:xfrm>
            <a:off x="458487" y="891404"/>
            <a:ext cx="11849477" cy="4329370"/>
            <a:chOff x="-127000" y="-88900"/>
            <a:chExt cx="11849475" cy="4329369"/>
          </a:xfrm>
        </p:grpSpPr>
        <p:pic>
          <p:nvPicPr>
            <p:cNvPr id="553" name="pasted-image.png"/>
            <p:cNvPicPr/>
            <p:nvPr/>
          </p:nvPicPr>
          <p:blipFill>
            <a:blip r:embed="rId4">
              <a:extLst/>
            </a:blip>
            <a:stretch>
              <a:fillRect/>
            </a:stretch>
          </p:blipFill>
          <p:spPr>
            <a:xfrm>
              <a:off x="0" y="0"/>
              <a:ext cx="11595476" cy="3999170"/>
            </a:xfrm>
            <a:prstGeom prst="rect">
              <a:avLst/>
            </a:prstGeom>
            <a:ln>
              <a:noFill/>
            </a:ln>
            <a:effectLst/>
          </p:spPr>
        </p:pic>
        <p:pic>
          <p:nvPicPr>
            <p:cNvPr id="552" name=""/>
            <p:cNvPicPr/>
            <p:nvPr/>
          </p:nvPicPr>
          <p:blipFill>
            <a:blip r:embed="rId5">
              <a:extLst/>
            </a:blip>
            <a:stretch>
              <a:fillRect/>
            </a:stretch>
          </p:blipFill>
          <p:spPr>
            <a:xfrm>
              <a:off x="-127000" y="-88900"/>
              <a:ext cx="11849476" cy="4329370"/>
            </a:xfrm>
            <a:prstGeom prst="rect">
              <a:avLst/>
            </a:prstGeom>
            <a:effectLst/>
          </p:spPr>
        </p:pic>
      </p:grpSp>
      <p:sp>
        <p:nvSpPr>
          <p:cNvPr id="555" name="Shape 555"/>
          <p:cNvSpPr/>
          <p:nvPr/>
        </p:nvSpPr>
        <p:spPr>
          <a:xfrm flipH="1">
            <a:off x="7059906" y="2249861"/>
            <a:ext cx="3100650" cy="3100650"/>
          </a:xfrm>
          <a:prstGeom prst="line">
            <a:avLst/>
          </a:prstGeom>
          <a:ln w="63500">
            <a:solidFill>
              <a:srgbClr val="941100"/>
            </a:solidFill>
            <a:miter lim="400000"/>
            <a:tailEnd type="triangle"/>
          </a:ln>
        </p:spPr>
        <p:txBody>
          <a:bodyPr lIns="0" tIns="0" rIns="0" bIns="0" anchor="ctr"/>
          <a:lstStyle/>
          <a:p>
            <a:pPr lvl="0">
              <a:defRPr sz="3200"/>
            </a:pPr>
          </a:p>
        </p:txBody>
      </p:sp>
      <p:sp>
        <p:nvSpPr>
          <p:cNvPr id="556" name="Shape 556"/>
          <p:cNvSpPr/>
          <p:nvPr/>
        </p:nvSpPr>
        <p:spPr>
          <a:xfrm>
            <a:off x="8850880" y="1882508"/>
            <a:ext cx="2716108" cy="335174"/>
          </a:xfrm>
          <a:prstGeom prst="rect">
            <a:avLst/>
          </a:prstGeom>
          <a:ln w="50800">
            <a:solidFill>
              <a:srgbClr val="941100"/>
            </a:solidFill>
            <a:miter lim="400000"/>
          </a:ln>
        </p:spPr>
        <p:txBody>
          <a:bodyPr lIns="0" tIns="0" rIns="0" bIns="0" anchor="ctr"/>
          <a:lstStyle/>
          <a:p>
            <a:pPr lvl="0">
              <a:defRPr sz="3200"/>
            </a:pPr>
          </a:p>
        </p:txBody>
      </p:sp>
      <p:sp>
        <p:nvSpPr>
          <p:cNvPr id="557" name="Shape 557"/>
          <p:cNvSpPr/>
          <p:nvPr/>
        </p:nvSpPr>
        <p:spPr>
          <a:xfrm>
            <a:off x="5104324" y="5428828"/>
            <a:ext cx="2557803" cy="335174"/>
          </a:xfrm>
          <a:prstGeom prst="rect">
            <a:avLst/>
          </a:prstGeom>
          <a:ln w="50800">
            <a:solidFill>
              <a:srgbClr val="941100"/>
            </a:solidFill>
            <a:miter lim="400000"/>
          </a:ln>
        </p:spPr>
        <p:txBody>
          <a:bodyPr lIns="0" tIns="0" rIns="0" bIns="0" anchor="ctr"/>
          <a:lstStyle/>
          <a:p>
            <a:pPr lvl="0">
              <a:defRPr sz="3200"/>
            </a:pPr>
          </a:p>
        </p:txBody>
      </p:sp>
    </p:spTree>
  </p:cSld>
  <p:clrMapOvr>
    <a:masterClrMapping/>
  </p:clrMapOvr>
  <p:transition spd="med" advClick="1"/>
</p:sld>
</file>

<file path=ppt/slides/slide4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59" name="Shape 559"/>
          <p:cNvSpPr/>
          <p:nvPr/>
        </p:nvSpPr>
        <p:spPr>
          <a:xfrm>
            <a:off x="117903" y="1850949"/>
            <a:ext cx="12768994" cy="4191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0" algn="l" defTabSz="457200">
              <a:defRPr sz="1800">
                <a:solidFill>
                  <a:srgbClr val="000000"/>
                </a:solidFill>
              </a:defRPr>
            </a:pPr>
            <a:r>
              <a:rPr b="1" sz="2200">
                <a:solidFill>
                  <a:srgbClr val="444444"/>
                </a:solidFill>
                <a:latin typeface="Courier New"/>
                <a:ea typeface="Courier New"/>
                <a:cs typeface="Courier New"/>
                <a:sym typeface="Courier New"/>
              </a:rPr>
              <a:t>root@kali:/# </a:t>
            </a:r>
            <a:r>
              <a:rPr b="1" sz="2200">
                <a:solidFill>
                  <a:srgbClr val="FF2500"/>
                </a:solidFill>
                <a:latin typeface="Courier New"/>
                <a:ea typeface="Courier New"/>
                <a:cs typeface="Courier New"/>
                <a:sym typeface="Courier New"/>
              </a:rPr>
              <a:t>cat /tmp/bing.txt | xmllint --format - | grep "sh_item_cl_url"</a:t>
            </a:r>
          </a:p>
        </p:txBody>
      </p:sp>
      <p:pic>
        <p:nvPicPr>
          <p:cNvPr id="560" name="pasted-image.png"/>
          <p:cNvPicPr/>
          <p:nvPr/>
        </p:nvPicPr>
        <p:blipFill>
          <a:blip r:embed="rId3">
            <a:extLst/>
          </a:blip>
          <a:stretch>
            <a:fillRect/>
          </a:stretch>
        </p:blipFill>
        <p:spPr>
          <a:xfrm>
            <a:off x="214568" y="2776699"/>
            <a:ext cx="12575664" cy="3562121"/>
          </a:xfrm>
          <a:prstGeom prst="rect">
            <a:avLst/>
          </a:prstGeom>
          <a:ln w="12700">
            <a:miter lim="400000"/>
          </a:ln>
        </p:spPr>
      </p:pic>
      <p:pic>
        <p:nvPicPr>
          <p:cNvPr id="561" name="happydance.gif"/>
          <p:cNvPicPr/>
          <p:nvPr>
            <a:videoFile r:link="rId4"/>
            <p:extLst>
              <p:ext uri="{DAA4B4D4-6D71-4841-9C94-3DE7FCFB9230}">
                <p14:media xmlns:p14="http://schemas.microsoft.com/office/powerpoint/2010/main" r:embed="rId5"/>
              </p:ext>
            </p:extLst>
          </p:nvPr>
        </p:nvPicPr>
        <p:blipFill>
          <a:blip r:embed="rId6">
            <a:extLst/>
          </a:blip>
          <a:stretch>
            <a:fillRect/>
          </a:stretch>
        </p:blipFill>
        <p:spPr>
          <a:xfrm>
            <a:off x="5264214" y="6845469"/>
            <a:ext cx="2476372" cy="2476373"/>
          </a:xfrm>
          <a:prstGeom prst="rect">
            <a:avLst/>
          </a:prstGeom>
        </p:spPr>
      </p:pic>
    </p:spTree>
  </p:cSld>
  <p:clrMapOvr>
    <a:masterClrMapping/>
  </p:clrMapOvr>
  <p:transitio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nodeType="afterEffect" presetClass="mediacall" presetSubtype="0" presetID="1" grpId="1" fill="hold">
                                  <p:stCondLst>
                                    <p:cond delay="0"/>
                                  </p:stCondLst>
                                  <p:childTnLst>
                                    <p:cmd type="call" cmd="playFrom(0.0)">
                                      <p:cBhvr>
                                        <p:cTn id="6" dur="0" fill="hold"/>
                                        <p:tgtEl>
                                          <p:spTgt spid="561"/>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7" fill="hold" display="0">
                  <p:stCondLst>
                    <p:cond delay="indefinite"/>
                  </p:stCondLst>
                </p:cTn>
                <p:tgtEl>
                  <p:spTgt spid="561"/>
                </p:tgtEl>
              </p:cMediaNode>
            </p:video>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65" name="Shape 565"/>
          <p:cNvSpPr/>
          <p:nvPr>
            <p:ph type="title"/>
          </p:nvPr>
        </p:nvSpPr>
        <p:spPr>
          <a:prstGeom prst="rect">
            <a:avLst/>
          </a:prstGeom>
        </p:spPr>
        <p:txBody>
          <a:bodyPr/>
          <a:lstStyle/>
          <a:p>
            <a:pPr lvl="0">
              <a:defRPr sz="1800">
                <a:solidFill>
                  <a:srgbClr val="000000"/>
                </a:solidFill>
              </a:defRPr>
            </a:pPr>
            <a:r>
              <a:rPr sz="7000">
                <a:solidFill>
                  <a:srgbClr val="D93E2B"/>
                </a:solidFill>
              </a:rPr>
              <a:t>Stealing Sessions</a:t>
            </a:r>
          </a:p>
        </p:txBody>
      </p:sp>
      <p:grpSp>
        <p:nvGrpSpPr>
          <p:cNvPr id="568" name="Group 568"/>
          <p:cNvGrpSpPr/>
          <p:nvPr/>
        </p:nvGrpSpPr>
        <p:grpSpPr>
          <a:xfrm>
            <a:off x="2681817" y="6061882"/>
            <a:ext cx="7641166" cy="2309962"/>
            <a:chOff x="-127000" y="-88900"/>
            <a:chExt cx="7641165" cy="2309960"/>
          </a:xfrm>
        </p:grpSpPr>
        <p:pic>
          <p:nvPicPr>
            <p:cNvPr id="567" name="pasted-image.png"/>
            <p:cNvPicPr/>
            <p:nvPr/>
          </p:nvPicPr>
          <p:blipFill>
            <a:blip r:embed="rId3">
              <a:extLst/>
            </a:blip>
            <a:stretch>
              <a:fillRect/>
            </a:stretch>
          </p:blipFill>
          <p:spPr>
            <a:xfrm>
              <a:off x="0" y="0"/>
              <a:ext cx="7387166" cy="1979761"/>
            </a:xfrm>
            <a:prstGeom prst="rect">
              <a:avLst/>
            </a:prstGeom>
            <a:ln>
              <a:noFill/>
            </a:ln>
            <a:effectLst/>
          </p:spPr>
        </p:pic>
        <p:pic>
          <p:nvPicPr>
            <p:cNvPr id="566" name=""/>
            <p:cNvPicPr/>
            <p:nvPr/>
          </p:nvPicPr>
          <p:blipFill>
            <a:blip r:embed="rId4">
              <a:extLst/>
            </a:blip>
            <a:stretch>
              <a:fillRect/>
            </a:stretch>
          </p:blipFill>
          <p:spPr>
            <a:xfrm>
              <a:off x="-127000" y="-88900"/>
              <a:ext cx="7641166" cy="2309961"/>
            </a:xfrm>
            <a:prstGeom prst="rect">
              <a:avLst/>
            </a:prstGeom>
            <a:effectLst/>
          </p:spPr>
        </p:pic>
      </p:grpSp>
      <p:pic>
        <p:nvPicPr>
          <p:cNvPr id="569" name="pasted-image.png"/>
          <p:cNvPicPr/>
          <p:nvPr/>
        </p:nvPicPr>
        <p:blipFill>
          <a:blip r:embed="rId5">
            <a:extLst/>
          </a:blip>
          <a:stretch>
            <a:fillRect/>
          </a:stretch>
        </p:blipFill>
        <p:spPr>
          <a:xfrm>
            <a:off x="4359598" y="4027563"/>
            <a:ext cx="2204846" cy="696268"/>
          </a:xfrm>
          <a:prstGeom prst="rect">
            <a:avLst/>
          </a:prstGeom>
          <a:ln w="12700">
            <a:miter lim="400000"/>
          </a:ln>
        </p:spPr>
      </p:pic>
      <p:pic>
        <p:nvPicPr>
          <p:cNvPr id="570" name="pasted-image.png"/>
          <p:cNvPicPr/>
          <p:nvPr/>
        </p:nvPicPr>
        <p:blipFill>
          <a:blip r:embed="rId6">
            <a:extLst/>
          </a:blip>
          <a:stretch>
            <a:fillRect/>
          </a:stretch>
        </p:blipFill>
        <p:spPr>
          <a:xfrm>
            <a:off x="6781351" y="3395805"/>
            <a:ext cx="1863851" cy="1959784"/>
          </a:xfrm>
          <a:prstGeom prst="rect">
            <a:avLst/>
          </a:prstGeom>
          <a:ln w="12700">
            <a:miter lim="400000"/>
          </a:ln>
        </p:spPr>
      </p:pic>
    </p:spTree>
  </p:cSld>
  <p:clrMapOvr>
    <a:masterClrMapping/>
  </p:clrMapOvr>
  <p:transition spd="med" advClick="1"/>
</p:sld>
</file>

<file path=ppt/slides/slide4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74" name="Shape 574"/>
          <p:cNvSpPr/>
          <p:nvPr>
            <p:ph type="title"/>
          </p:nvPr>
        </p:nvSpPr>
        <p:spPr>
          <a:prstGeom prst="rect">
            <a:avLst/>
          </a:prstGeom>
        </p:spPr>
        <p:txBody>
          <a:bodyPr/>
          <a:lstStyle/>
          <a:p>
            <a:pPr lvl="0">
              <a:defRPr sz="1800">
                <a:solidFill>
                  <a:srgbClr val="000000"/>
                </a:solidFill>
              </a:defRPr>
            </a:pPr>
            <a:r>
              <a:rPr sz="7000">
                <a:solidFill>
                  <a:srgbClr val="D93E2B"/>
                </a:solidFill>
              </a:rPr>
              <a:t>Stealing Sessions</a:t>
            </a:r>
          </a:p>
        </p:txBody>
      </p:sp>
      <p:grpSp>
        <p:nvGrpSpPr>
          <p:cNvPr id="577" name="Group 577"/>
          <p:cNvGrpSpPr/>
          <p:nvPr/>
        </p:nvGrpSpPr>
        <p:grpSpPr>
          <a:xfrm>
            <a:off x="2639994" y="2263775"/>
            <a:ext cx="7724812" cy="4578662"/>
            <a:chOff x="-127000" y="-88900"/>
            <a:chExt cx="7724810" cy="4578661"/>
          </a:xfrm>
        </p:grpSpPr>
        <p:pic>
          <p:nvPicPr>
            <p:cNvPr id="576" name="pasted-image.png"/>
            <p:cNvPicPr/>
            <p:nvPr/>
          </p:nvPicPr>
          <p:blipFill>
            <a:blip r:embed="rId3">
              <a:extLst/>
            </a:blip>
            <a:stretch>
              <a:fillRect/>
            </a:stretch>
          </p:blipFill>
          <p:spPr>
            <a:xfrm>
              <a:off x="0" y="0"/>
              <a:ext cx="7470811" cy="4248462"/>
            </a:xfrm>
            <a:prstGeom prst="rect">
              <a:avLst/>
            </a:prstGeom>
            <a:ln>
              <a:noFill/>
            </a:ln>
            <a:effectLst/>
          </p:spPr>
        </p:pic>
        <p:pic>
          <p:nvPicPr>
            <p:cNvPr id="575" name=""/>
            <p:cNvPicPr/>
            <p:nvPr/>
          </p:nvPicPr>
          <p:blipFill>
            <a:blip r:embed="rId4">
              <a:extLst/>
            </a:blip>
            <a:stretch>
              <a:fillRect/>
            </a:stretch>
          </p:blipFill>
          <p:spPr>
            <a:xfrm>
              <a:off x="-127000" y="-88900"/>
              <a:ext cx="7724811" cy="4578662"/>
            </a:xfrm>
            <a:prstGeom prst="rect">
              <a:avLst/>
            </a:prstGeom>
            <a:effectLst/>
          </p:spPr>
        </p:pic>
      </p:grpSp>
      <p:grpSp>
        <p:nvGrpSpPr>
          <p:cNvPr id="580" name="Group 580"/>
          <p:cNvGrpSpPr/>
          <p:nvPr/>
        </p:nvGrpSpPr>
        <p:grpSpPr>
          <a:xfrm>
            <a:off x="287380" y="6928160"/>
            <a:ext cx="12430040" cy="2408525"/>
            <a:chOff x="-127000" y="-88900"/>
            <a:chExt cx="12430038" cy="2408523"/>
          </a:xfrm>
        </p:grpSpPr>
        <p:pic>
          <p:nvPicPr>
            <p:cNvPr id="579" name="pasted-image.png"/>
            <p:cNvPicPr/>
            <p:nvPr/>
          </p:nvPicPr>
          <p:blipFill>
            <a:blip r:embed="rId5">
              <a:extLst/>
            </a:blip>
            <a:stretch>
              <a:fillRect/>
            </a:stretch>
          </p:blipFill>
          <p:spPr>
            <a:xfrm>
              <a:off x="0" y="0"/>
              <a:ext cx="12176039" cy="2078324"/>
            </a:xfrm>
            <a:prstGeom prst="rect">
              <a:avLst/>
            </a:prstGeom>
            <a:ln>
              <a:noFill/>
            </a:ln>
            <a:effectLst/>
          </p:spPr>
        </p:pic>
        <p:pic>
          <p:nvPicPr>
            <p:cNvPr id="578" name=""/>
            <p:cNvPicPr/>
            <p:nvPr/>
          </p:nvPicPr>
          <p:blipFill>
            <a:blip r:embed="rId6">
              <a:extLst/>
            </a:blip>
            <a:stretch>
              <a:fillRect/>
            </a:stretch>
          </p:blipFill>
          <p:spPr>
            <a:xfrm>
              <a:off x="-127000" y="-88900"/>
              <a:ext cx="12430039" cy="2408524"/>
            </a:xfrm>
            <a:prstGeom prst="rect">
              <a:avLst/>
            </a:prstGeom>
            <a:effectLst/>
          </p:spPr>
        </p:pic>
      </p:grpSp>
    </p:spTree>
  </p:cSld>
  <p:clrMapOvr>
    <a:masterClrMapping/>
  </p:clrMapOvr>
  <p:transition spd="med" advClick="1"/>
</p:sld>
</file>

<file path=ppt/slides/slide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0" name="Shape 70"/>
          <p:cNvSpPr/>
          <p:nvPr>
            <p:ph type="title"/>
          </p:nvPr>
        </p:nvSpPr>
        <p:spPr>
          <a:prstGeom prst="rect">
            <a:avLst/>
          </a:prstGeom>
        </p:spPr>
        <p:txBody>
          <a:bodyPr/>
          <a:lstStyle/>
          <a:p>
            <a:pPr lvl="0">
              <a:defRPr sz="1800">
                <a:solidFill>
                  <a:srgbClr val="000000"/>
                </a:solidFill>
              </a:defRPr>
            </a:pPr>
            <a:r>
              <a:rPr sz="7000">
                <a:solidFill>
                  <a:srgbClr val="D93E2B"/>
                </a:solidFill>
              </a:rPr>
              <a:t>Same Origin Policy</a:t>
            </a:r>
          </a:p>
        </p:txBody>
      </p:sp>
      <p:sp>
        <p:nvSpPr>
          <p:cNvPr id="71" name="Shape 71"/>
          <p:cNvSpPr/>
          <p:nvPr/>
        </p:nvSpPr>
        <p:spPr>
          <a:xfrm>
            <a:off x="1270000" y="3727449"/>
            <a:ext cx="10464800" cy="19304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defRPr sz="3600"/>
            </a:lvl1pPr>
          </a:lstStyle>
          <a:p>
            <a:pPr lvl="0">
              <a:defRPr sz="1800">
                <a:solidFill>
                  <a:srgbClr val="000000"/>
                </a:solidFill>
              </a:defRPr>
            </a:pPr>
            <a:r>
              <a:rPr sz="3600">
                <a:solidFill>
                  <a:srgbClr val="414141"/>
                </a:solidFill>
              </a:rPr>
              <a:t>“The same-origin policy restricts how a document or script loaded from one origin can interact with a resource from another origin.”</a:t>
            </a:r>
          </a:p>
        </p:txBody>
      </p:sp>
      <p:sp>
        <p:nvSpPr>
          <p:cNvPr id="72" name="Shape 72"/>
          <p:cNvSpPr/>
          <p:nvPr/>
        </p:nvSpPr>
        <p:spPr>
          <a:xfrm>
            <a:off x="1270000" y="6038850"/>
            <a:ext cx="10464800" cy="647700"/>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spcBef>
                <a:spcPts val="1200"/>
              </a:spcBef>
              <a:defRPr i="1" sz="2200" u="sng">
                <a:hlinkClick r:id="rId3" invalidUrl="" action="" tgtFrame="" tooltip="" history="1" highlightClick="0" endSnd="0"/>
              </a:defRPr>
            </a:lvl1pPr>
          </a:lstStyle>
          <a:p>
            <a:pPr lvl="0">
              <a:defRPr i="0" sz="1800" u="none">
                <a:solidFill>
                  <a:srgbClr val="000000"/>
                </a:solidFill>
              </a:defRPr>
            </a:pPr>
            <a:r>
              <a:rPr i="1" sz="2200" u="sng">
                <a:solidFill>
                  <a:srgbClr val="414141"/>
                </a:solidFill>
                <a:hlinkClick r:id="rId3" invalidUrl="" action="" tgtFrame="" tooltip="" history="1" highlightClick="0" endSnd="0"/>
              </a:rPr>
              <a:t>https://developer.mozilla.org/en-US/docs/Web/Security/Same-origin_policy</a:t>
            </a:r>
          </a:p>
        </p:txBody>
      </p:sp>
      <p:sp>
        <p:nvSpPr>
          <p:cNvPr id="73" name="Shape 73"/>
          <p:cNvSpPr/>
          <p:nvPr/>
        </p:nvSpPr>
        <p:spPr>
          <a:xfrm>
            <a:off x="2749475" y="7505700"/>
            <a:ext cx="7505850" cy="812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300">
                <a:solidFill>
                  <a:srgbClr val="FF2600"/>
                </a:solidFill>
              </a:defRPr>
            </a:lvl1pPr>
          </a:lstStyle>
          <a:p>
            <a:pPr lvl="0">
              <a:defRPr sz="1800">
                <a:solidFill>
                  <a:srgbClr val="000000"/>
                </a:solidFill>
              </a:defRPr>
            </a:pPr>
            <a:r>
              <a:rPr sz="4300">
                <a:solidFill>
                  <a:srgbClr val="FF2600"/>
                </a:solidFill>
              </a:rPr>
              <a:t>SOP is enforced at the browser</a:t>
            </a:r>
          </a:p>
        </p:txBody>
      </p:sp>
    </p:spTree>
  </p:cSld>
  <p:clrMapOvr>
    <a:masterClrMapping/>
  </p:clrMapOvr>
  <p:transition spd="med" advClick="1"/>
</p:sld>
</file>

<file path=ppt/slides/slide5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84" name="Shape 584"/>
          <p:cNvSpPr/>
          <p:nvPr>
            <p:ph type="title"/>
          </p:nvPr>
        </p:nvSpPr>
        <p:spPr>
          <a:prstGeom prst="rect">
            <a:avLst/>
          </a:prstGeom>
        </p:spPr>
        <p:txBody>
          <a:bodyPr/>
          <a:lstStyle/>
          <a:p>
            <a:pPr lvl="0">
              <a:defRPr sz="1800">
                <a:solidFill>
                  <a:srgbClr val="000000"/>
                </a:solidFill>
              </a:defRPr>
            </a:pPr>
            <a:r>
              <a:rPr sz="7000">
                <a:solidFill>
                  <a:srgbClr val="D93E2B"/>
                </a:solidFill>
              </a:rPr>
              <a:t>Stealing Sessions</a:t>
            </a:r>
          </a:p>
        </p:txBody>
      </p:sp>
      <p:sp>
        <p:nvSpPr>
          <p:cNvPr id="585" name="Shape 585"/>
          <p:cNvSpPr/>
          <p:nvPr>
            <p:ph type="body" idx="1"/>
          </p:nvPr>
        </p:nvSpPr>
        <p:spPr>
          <a:prstGeom prst="rect">
            <a:avLst/>
          </a:prstGeom>
        </p:spPr>
        <p:txBody>
          <a:bodyPr/>
          <a:lstStyle/>
          <a:p>
            <a:pPr lvl="0">
              <a:defRPr sz="1800">
                <a:solidFill>
                  <a:srgbClr val="000000"/>
                </a:solidFill>
              </a:defRPr>
            </a:pPr>
            <a:r>
              <a:rPr sz="3600">
                <a:solidFill>
                  <a:srgbClr val="414141"/>
                </a:solidFill>
              </a:rPr>
              <a:t>1) Overly permissive crossdomain.xml</a:t>
            </a:r>
            <a:endParaRPr sz="3600">
              <a:solidFill>
                <a:srgbClr val="414141"/>
              </a:solidFill>
            </a:endParaRPr>
          </a:p>
          <a:p>
            <a:pPr lvl="0">
              <a:defRPr sz="1800">
                <a:solidFill>
                  <a:srgbClr val="000000"/>
                </a:solidFill>
              </a:defRPr>
            </a:pPr>
            <a:r>
              <a:rPr sz="3600">
                <a:solidFill>
                  <a:srgbClr val="FF2600"/>
                </a:solidFill>
              </a:rPr>
              <a:t>2) Session cookie(s) in HTML Body</a:t>
            </a:r>
          </a:p>
        </p:txBody>
      </p:sp>
    </p:spTree>
  </p:cSld>
  <p:clrMapOvr>
    <a:masterClrMapping/>
  </p:clrMapOvr>
  <p:transition spd="med" advClick="1"/>
</p:sld>
</file>

<file path=ppt/slides/slide5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grpSp>
        <p:nvGrpSpPr>
          <p:cNvPr id="591" name="Group 591"/>
          <p:cNvGrpSpPr/>
          <p:nvPr/>
        </p:nvGrpSpPr>
        <p:grpSpPr>
          <a:xfrm>
            <a:off x="698500" y="392759"/>
            <a:ext cx="11607800" cy="4851401"/>
            <a:chOff x="-127000" y="-88900"/>
            <a:chExt cx="11607800" cy="4851400"/>
          </a:xfrm>
        </p:grpSpPr>
        <p:pic>
          <p:nvPicPr>
            <p:cNvPr id="590" name="pasted-image.png"/>
            <p:cNvPicPr/>
            <p:nvPr/>
          </p:nvPicPr>
          <p:blipFill>
            <a:blip r:embed="rId2">
              <a:extLst/>
            </a:blip>
            <a:stretch>
              <a:fillRect/>
            </a:stretch>
          </p:blipFill>
          <p:spPr>
            <a:xfrm>
              <a:off x="0" y="0"/>
              <a:ext cx="11353800" cy="4521200"/>
            </a:xfrm>
            <a:prstGeom prst="rect">
              <a:avLst/>
            </a:prstGeom>
            <a:ln>
              <a:noFill/>
            </a:ln>
            <a:effectLst/>
          </p:spPr>
        </p:pic>
        <p:pic>
          <p:nvPicPr>
            <p:cNvPr id="589" name=""/>
            <p:cNvPicPr/>
            <p:nvPr/>
          </p:nvPicPr>
          <p:blipFill>
            <a:blip r:embed="rId3">
              <a:extLst/>
            </a:blip>
            <a:stretch>
              <a:fillRect/>
            </a:stretch>
          </p:blipFill>
          <p:spPr>
            <a:xfrm>
              <a:off x="-127000" y="-88900"/>
              <a:ext cx="11607800" cy="4851400"/>
            </a:xfrm>
            <a:prstGeom prst="rect">
              <a:avLst/>
            </a:prstGeom>
            <a:effectLst/>
          </p:spPr>
        </p:pic>
      </p:grpSp>
    </p:spTree>
  </p:cSld>
  <p:clrMapOvr>
    <a:masterClrMapping/>
  </p:clrMapOvr>
  <p:transition spd="med" advClick="1"/>
</p:sld>
</file>

<file path=ppt/slides/slide5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grpSp>
        <p:nvGrpSpPr>
          <p:cNvPr id="595" name="Group 595"/>
          <p:cNvGrpSpPr/>
          <p:nvPr/>
        </p:nvGrpSpPr>
        <p:grpSpPr>
          <a:xfrm>
            <a:off x="698500" y="392759"/>
            <a:ext cx="11607800" cy="4851401"/>
            <a:chOff x="-127000" y="-88900"/>
            <a:chExt cx="11607800" cy="4851400"/>
          </a:xfrm>
        </p:grpSpPr>
        <p:pic>
          <p:nvPicPr>
            <p:cNvPr id="594" name="pasted-image.png"/>
            <p:cNvPicPr/>
            <p:nvPr/>
          </p:nvPicPr>
          <p:blipFill>
            <a:blip r:embed="rId2">
              <a:extLst/>
            </a:blip>
            <a:stretch>
              <a:fillRect/>
            </a:stretch>
          </p:blipFill>
          <p:spPr>
            <a:xfrm>
              <a:off x="0" y="0"/>
              <a:ext cx="11353800" cy="4521200"/>
            </a:xfrm>
            <a:prstGeom prst="rect">
              <a:avLst/>
            </a:prstGeom>
            <a:ln>
              <a:noFill/>
            </a:ln>
            <a:effectLst/>
          </p:spPr>
        </p:pic>
        <p:pic>
          <p:nvPicPr>
            <p:cNvPr id="593" name=""/>
            <p:cNvPicPr/>
            <p:nvPr/>
          </p:nvPicPr>
          <p:blipFill>
            <a:blip r:embed="rId3">
              <a:extLst/>
            </a:blip>
            <a:stretch>
              <a:fillRect/>
            </a:stretch>
          </p:blipFill>
          <p:spPr>
            <a:xfrm>
              <a:off x="-127000" y="-88900"/>
              <a:ext cx="11607800" cy="4851400"/>
            </a:xfrm>
            <a:prstGeom prst="rect">
              <a:avLst/>
            </a:prstGeom>
            <a:effectLst/>
          </p:spPr>
        </p:pic>
      </p:grpSp>
      <p:grpSp>
        <p:nvGrpSpPr>
          <p:cNvPr id="598" name="Group 598"/>
          <p:cNvGrpSpPr/>
          <p:nvPr/>
        </p:nvGrpSpPr>
        <p:grpSpPr>
          <a:xfrm>
            <a:off x="1143433" y="5360063"/>
            <a:ext cx="10717934" cy="3929012"/>
            <a:chOff x="-127000" y="-88900"/>
            <a:chExt cx="10717933" cy="3929010"/>
          </a:xfrm>
        </p:grpSpPr>
        <p:pic>
          <p:nvPicPr>
            <p:cNvPr id="597" name="pasted-image.png"/>
            <p:cNvPicPr/>
            <p:nvPr/>
          </p:nvPicPr>
          <p:blipFill>
            <a:blip r:embed="rId4">
              <a:extLst/>
            </a:blip>
            <a:stretch>
              <a:fillRect/>
            </a:stretch>
          </p:blipFill>
          <p:spPr>
            <a:xfrm>
              <a:off x="0" y="0"/>
              <a:ext cx="10463934" cy="3598811"/>
            </a:xfrm>
            <a:prstGeom prst="rect">
              <a:avLst/>
            </a:prstGeom>
            <a:ln>
              <a:noFill/>
            </a:ln>
            <a:effectLst/>
          </p:spPr>
        </p:pic>
        <p:pic>
          <p:nvPicPr>
            <p:cNvPr id="596" name=""/>
            <p:cNvPicPr/>
            <p:nvPr/>
          </p:nvPicPr>
          <p:blipFill>
            <a:blip r:embed="rId5">
              <a:extLst/>
            </a:blip>
            <a:stretch>
              <a:fillRect/>
            </a:stretch>
          </p:blipFill>
          <p:spPr>
            <a:xfrm>
              <a:off x="-127000" y="-88900"/>
              <a:ext cx="10717934" cy="3929011"/>
            </a:xfrm>
            <a:prstGeom prst="rect">
              <a:avLst/>
            </a:prstGeom>
            <a:effectLst/>
          </p:spPr>
        </p:pic>
      </p:grpSp>
      <p:sp>
        <p:nvSpPr>
          <p:cNvPr id="599" name="Shape 599"/>
          <p:cNvSpPr/>
          <p:nvPr/>
        </p:nvSpPr>
        <p:spPr>
          <a:xfrm>
            <a:off x="2234300" y="5414713"/>
            <a:ext cx="5950451" cy="482754"/>
          </a:xfrm>
          <a:prstGeom prst="rect">
            <a:avLst/>
          </a:prstGeom>
          <a:ln w="50800">
            <a:solidFill>
              <a:srgbClr val="941100"/>
            </a:solidFill>
            <a:miter lim="400000"/>
          </a:ln>
        </p:spPr>
        <p:txBody>
          <a:bodyPr lIns="0" tIns="0" rIns="0" bIns="0" anchor="ctr"/>
          <a:lstStyle/>
          <a:p>
            <a:pPr lvl="0">
              <a:defRPr sz="3200"/>
            </a:pPr>
          </a:p>
        </p:txBody>
      </p:sp>
      <p:sp>
        <p:nvSpPr>
          <p:cNvPr id="600" name="Shape 600"/>
          <p:cNvSpPr/>
          <p:nvPr/>
        </p:nvSpPr>
        <p:spPr>
          <a:xfrm>
            <a:off x="1252548" y="6309321"/>
            <a:ext cx="10499704" cy="2733876"/>
          </a:xfrm>
          <a:prstGeom prst="rect">
            <a:avLst/>
          </a:prstGeom>
          <a:solidFill>
            <a:srgbClr val="FFFFFF"/>
          </a:solidFill>
          <a:ln w="12700">
            <a:miter lim="400000"/>
          </a:ln>
        </p:spPr>
        <p:txBody>
          <a:bodyPr lIns="0" tIns="0" rIns="0" bIns="0" anchor="ctr"/>
          <a:lstStyle/>
          <a:p>
            <a:pPr lvl="0">
              <a:defRPr sz="3200">
                <a:solidFill>
                  <a:srgbClr val="FFFFFF"/>
                </a:solidFill>
                <a:effectLst>
                  <a:outerShdw sx="100000" sy="100000" kx="0" ky="0" algn="b" rotWithShape="0" blurRad="25400" dist="33948" dir="2700000">
                    <a:srgbClr val="3B3936"/>
                  </a:outerShdw>
                </a:effectLst>
              </a:defRPr>
            </a:pPr>
          </a:p>
        </p:txBody>
      </p:sp>
    </p:spTree>
  </p:cSld>
  <p:clrMapOvr>
    <a:masterClrMapping/>
  </p:clrMapOvr>
  <p:transition spd="med" advClick="1"/>
</p:sld>
</file>

<file path=ppt/slides/slide5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grpSp>
        <p:nvGrpSpPr>
          <p:cNvPr id="604" name="Group 604"/>
          <p:cNvGrpSpPr/>
          <p:nvPr/>
        </p:nvGrpSpPr>
        <p:grpSpPr>
          <a:xfrm>
            <a:off x="698500" y="392759"/>
            <a:ext cx="11607800" cy="4851401"/>
            <a:chOff x="-127000" y="-88900"/>
            <a:chExt cx="11607800" cy="4851400"/>
          </a:xfrm>
        </p:grpSpPr>
        <p:pic>
          <p:nvPicPr>
            <p:cNvPr id="603" name="pasted-image.png"/>
            <p:cNvPicPr/>
            <p:nvPr/>
          </p:nvPicPr>
          <p:blipFill>
            <a:blip r:embed="rId2">
              <a:extLst/>
            </a:blip>
            <a:stretch>
              <a:fillRect/>
            </a:stretch>
          </p:blipFill>
          <p:spPr>
            <a:xfrm>
              <a:off x="0" y="0"/>
              <a:ext cx="11353800" cy="4521200"/>
            </a:xfrm>
            <a:prstGeom prst="rect">
              <a:avLst/>
            </a:prstGeom>
            <a:ln>
              <a:noFill/>
            </a:ln>
            <a:effectLst/>
          </p:spPr>
        </p:pic>
        <p:pic>
          <p:nvPicPr>
            <p:cNvPr id="602" name=""/>
            <p:cNvPicPr/>
            <p:nvPr/>
          </p:nvPicPr>
          <p:blipFill>
            <a:blip r:embed="rId3">
              <a:extLst/>
            </a:blip>
            <a:stretch>
              <a:fillRect/>
            </a:stretch>
          </p:blipFill>
          <p:spPr>
            <a:xfrm>
              <a:off x="-127000" y="-88900"/>
              <a:ext cx="11607800" cy="4851400"/>
            </a:xfrm>
            <a:prstGeom prst="rect">
              <a:avLst/>
            </a:prstGeom>
            <a:effectLst/>
          </p:spPr>
        </p:pic>
      </p:grpSp>
      <p:grpSp>
        <p:nvGrpSpPr>
          <p:cNvPr id="607" name="Group 607"/>
          <p:cNvGrpSpPr/>
          <p:nvPr/>
        </p:nvGrpSpPr>
        <p:grpSpPr>
          <a:xfrm>
            <a:off x="1143433" y="5360063"/>
            <a:ext cx="10717934" cy="3929012"/>
            <a:chOff x="-127000" y="-88900"/>
            <a:chExt cx="10717933" cy="3929010"/>
          </a:xfrm>
        </p:grpSpPr>
        <p:pic>
          <p:nvPicPr>
            <p:cNvPr id="606" name="pasted-image.png"/>
            <p:cNvPicPr/>
            <p:nvPr/>
          </p:nvPicPr>
          <p:blipFill>
            <a:blip r:embed="rId4">
              <a:extLst/>
            </a:blip>
            <a:stretch>
              <a:fillRect/>
            </a:stretch>
          </p:blipFill>
          <p:spPr>
            <a:xfrm>
              <a:off x="0" y="0"/>
              <a:ext cx="10463934" cy="3598811"/>
            </a:xfrm>
            <a:prstGeom prst="rect">
              <a:avLst/>
            </a:prstGeom>
            <a:ln>
              <a:noFill/>
            </a:ln>
            <a:effectLst/>
          </p:spPr>
        </p:pic>
        <p:pic>
          <p:nvPicPr>
            <p:cNvPr id="605" name=""/>
            <p:cNvPicPr/>
            <p:nvPr/>
          </p:nvPicPr>
          <p:blipFill>
            <a:blip r:embed="rId5">
              <a:extLst/>
            </a:blip>
            <a:stretch>
              <a:fillRect/>
            </a:stretch>
          </p:blipFill>
          <p:spPr>
            <a:xfrm>
              <a:off x="-127000" y="-88900"/>
              <a:ext cx="10717934" cy="3929011"/>
            </a:xfrm>
            <a:prstGeom prst="rect">
              <a:avLst/>
            </a:prstGeom>
            <a:effectLst/>
          </p:spPr>
        </p:pic>
      </p:grpSp>
      <p:sp>
        <p:nvSpPr>
          <p:cNvPr id="608" name="Shape 608"/>
          <p:cNvSpPr/>
          <p:nvPr/>
        </p:nvSpPr>
        <p:spPr>
          <a:xfrm flipH="1">
            <a:off x="7483772" y="4758005"/>
            <a:ext cx="1421931" cy="3584975"/>
          </a:xfrm>
          <a:prstGeom prst="line">
            <a:avLst/>
          </a:prstGeom>
          <a:ln w="76200">
            <a:solidFill>
              <a:srgbClr val="941100"/>
            </a:solidFill>
            <a:miter lim="400000"/>
            <a:tailEnd type="triangle"/>
          </a:ln>
        </p:spPr>
        <p:txBody>
          <a:bodyPr lIns="0" tIns="0" rIns="0" bIns="0" anchor="ctr"/>
          <a:lstStyle/>
          <a:p>
            <a:pPr lvl="0">
              <a:defRPr sz="3200"/>
            </a:pPr>
          </a:p>
        </p:txBody>
      </p:sp>
      <p:sp>
        <p:nvSpPr>
          <p:cNvPr id="609" name="Shape 609"/>
          <p:cNvSpPr/>
          <p:nvPr/>
        </p:nvSpPr>
        <p:spPr>
          <a:xfrm>
            <a:off x="5637888" y="8472325"/>
            <a:ext cx="3878813" cy="370503"/>
          </a:xfrm>
          <a:prstGeom prst="rect">
            <a:avLst/>
          </a:prstGeom>
          <a:ln w="50800">
            <a:solidFill>
              <a:srgbClr val="941100"/>
            </a:solidFill>
            <a:miter lim="400000"/>
          </a:ln>
        </p:spPr>
        <p:txBody>
          <a:bodyPr lIns="0" tIns="0" rIns="0" bIns="0" anchor="ctr"/>
          <a:lstStyle/>
          <a:p>
            <a:pPr lvl="0">
              <a:defRPr sz="3200"/>
            </a:pPr>
          </a:p>
        </p:txBody>
      </p:sp>
      <p:sp>
        <p:nvSpPr>
          <p:cNvPr id="610" name="Shape 610"/>
          <p:cNvSpPr/>
          <p:nvPr/>
        </p:nvSpPr>
        <p:spPr>
          <a:xfrm>
            <a:off x="6131214" y="4244110"/>
            <a:ext cx="4971751" cy="370503"/>
          </a:xfrm>
          <a:prstGeom prst="rect">
            <a:avLst/>
          </a:prstGeom>
          <a:ln w="50800">
            <a:solidFill>
              <a:srgbClr val="941100"/>
            </a:solidFill>
            <a:miter lim="400000"/>
          </a:ln>
        </p:spPr>
        <p:txBody>
          <a:bodyPr lIns="0" tIns="0" rIns="0" bIns="0" anchor="ctr"/>
          <a:lstStyle/>
          <a:p>
            <a:pPr lvl="0">
              <a:defRPr sz="3200"/>
            </a:pPr>
          </a:p>
        </p:txBody>
      </p:sp>
    </p:spTree>
  </p:cSld>
  <p:clrMapOvr>
    <a:masterClrMapping/>
  </p:clrMapOvr>
  <p:transition spd="med" advClick="1"/>
</p:sld>
</file>

<file path=ppt/slides/slide5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grpSp>
        <p:nvGrpSpPr>
          <p:cNvPr id="614" name="Group 614"/>
          <p:cNvGrpSpPr/>
          <p:nvPr/>
        </p:nvGrpSpPr>
        <p:grpSpPr>
          <a:xfrm>
            <a:off x="698500" y="392759"/>
            <a:ext cx="11607800" cy="4851401"/>
            <a:chOff x="-127000" y="-88900"/>
            <a:chExt cx="11607800" cy="4851400"/>
          </a:xfrm>
        </p:grpSpPr>
        <p:pic>
          <p:nvPicPr>
            <p:cNvPr id="613" name="pasted-image.png"/>
            <p:cNvPicPr/>
            <p:nvPr/>
          </p:nvPicPr>
          <p:blipFill>
            <a:blip r:embed="rId2">
              <a:extLst/>
            </a:blip>
            <a:stretch>
              <a:fillRect/>
            </a:stretch>
          </p:blipFill>
          <p:spPr>
            <a:xfrm>
              <a:off x="0" y="0"/>
              <a:ext cx="11353800" cy="4521200"/>
            </a:xfrm>
            <a:prstGeom prst="rect">
              <a:avLst/>
            </a:prstGeom>
            <a:ln>
              <a:noFill/>
            </a:ln>
            <a:effectLst/>
          </p:spPr>
        </p:pic>
        <p:pic>
          <p:nvPicPr>
            <p:cNvPr id="612" name=""/>
            <p:cNvPicPr/>
            <p:nvPr/>
          </p:nvPicPr>
          <p:blipFill>
            <a:blip r:embed="rId3">
              <a:extLst/>
            </a:blip>
            <a:stretch>
              <a:fillRect/>
            </a:stretch>
          </p:blipFill>
          <p:spPr>
            <a:xfrm>
              <a:off x="-127000" y="-88900"/>
              <a:ext cx="11607800" cy="4851400"/>
            </a:xfrm>
            <a:prstGeom prst="rect">
              <a:avLst/>
            </a:prstGeom>
            <a:effectLst/>
          </p:spPr>
        </p:pic>
      </p:grpSp>
      <p:grpSp>
        <p:nvGrpSpPr>
          <p:cNvPr id="617" name="Group 617"/>
          <p:cNvGrpSpPr/>
          <p:nvPr/>
        </p:nvGrpSpPr>
        <p:grpSpPr>
          <a:xfrm>
            <a:off x="1143433" y="5360063"/>
            <a:ext cx="10717934" cy="3929012"/>
            <a:chOff x="-127000" y="-88900"/>
            <a:chExt cx="10717933" cy="3929010"/>
          </a:xfrm>
        </p:grpSpPr>
        <p:pic>
          <p:nvPicPr>
            <p:cNvPr id="616" name="pasted-image.png"/>
            <p:cNvPicPr/>
            <p:nvPr/>
          </p:nvPicPr>
          <p:blipFill>
            <a:blip r:embed="rId4">
              <a:extLst/>
            </a:blip>
            <a:stretch>
              <a:fillRect/>
            </a:stretch>
          </p:blipFill>
          <p:spPr>
            <a:xfrm>
              <a:off x="0" y="0"/>
              <a:ext cx="10463934" cy="3598811"/>
            </a:xfrm>
            <a:prstGeom prst="rect">
              <a:avLst/>
            </a:prstGeom>
            <a:ln>
              <a:noFill/>
            </a:ln>
            <a:effectLst/>
          </p:spPr>
        </p:pic>
        <p:pic>
          <p:nvPicPr>
            <p:cNvPr id="615" name=""/>
            <p:cNvPicPr/>
            <p:nvPr/>
          </p:nvPicPr>
          <p:blipFill>
            <a:blip r:embed="rId5">
              <a:extLst/>
            </a:blip>
            <a:stretch>
              <a:fillRect/>
            </a:stretch>
          </p:blipFill>
          <p:spPr>
            <a:xfrm>
              <a:off x="-127000" y="-88900"/>
              <a:ext cx="10717934" cy="3929011"/>
            </a:xfrm>
            <a:prstGeom prst="rect">
              <a:avLst/>
            </a:prstGeom>
            <a:effectLst/>
          </p:spPr>
        </p:pic>
      </p:grpSp>
      <p:sp>
        <p:nvSpPr>
          <p:cNvPr id="618" name="Shape 618"/>
          <p:cNvSpPr/>
          <p:nvPr/>
        </p:nvSpPr>
        <p:spPr>
          <a:xfrm flipH="1">
            <a:off x="7483772" y="4758005"/>
            <a:ext cx="1421931" cy="3584975"/>
          </a:xfrm>
          <a:prstGeom prst="line">
            <a:avLst/>
          </a:prstGeom>
          <a:ln w="76200">
            <a:solidFill>
              <a:srgbClr val="941100"/>
            </a:solidFill>
            <a:miter lim="400000"/>
            <a:tailEnd type="triangle"/>
          </a:ln>
        </p:spPr>
        <p:txBody>
          <a:bodyPr lIns="0" tIns="0" rIns="0" bIns="0" anchor="ctr"/>
          <a:lstStyle/>
          <a:p>
            <a:pPr lvl="0">
              <a:defRPr sz="3200"/>
            </a:pPr>
          </a:p>
        </p:txBody>
      </p:sp>
      <p:sp>
        <p:nvSpPr>
          <p:cNvPr id="619" name="Shape 619"/>
          <p:cNvSpPr/>
          <p:nvPr/>
        </p:nvSpPr>
        <p:spPr>
          <a:xfrm>
            <a:off x="5637888" y="8472325"/>
            <a:ext cx="3878813" cy="370503"/>
          </a:xfrm>
          <a:prstGeom prst="rect">
            <a:avLst/>
          </a:prstGeom>
          <a:ln w="50800">
            <a:solidFill>
              <a:srgbClr val="941100"/>
            </a:solidFill>
            <a:miter lim="400000"/>
          </a:ln>
        </p:spPr>
        <p:txBody>
          <a:bodyPr lIns="0" tIns="0" rIns="0" bIns="0" anchor="ctr"/>
          <a:lstStyle/>
          <a:p>
            <a:pPr lvl="0">
              <a:defRPr sz="3200"/>
            </a:pPr>
          </a:p>
        </p:txBody>
      </p:sp>
      <p:sp>
        <p:nvSpPr>
          <p:cNvPr id="620" name="Shape 620"/>
          <p:cNvSpPr/>
          <p:nvPr/>
        </p:nvSpPr>
        <p:spPr>
          <a:xfrm>
            <a:off x="6131214" y="4244110"/>
            <a:ext cx="4971751" cy="370503"/>
          </a:xfrm>
          <a:prstGeom prst="rect">
            <a:avLst/>
          </a:prstGeom>
          <a:ln w="50800">
            <a:solidFill>
              <a:srgbClr val="941100"/>
            </a:solidFill>
            <a:miter lim="400000"/>
          </a:ln>
        </p:spPr>
        <p:txBody>
          <a:bodyPr lIns="0" tIns="0" rIns="0" bIns="0" anchor="ctr"/>
          <a:lstStyle/>
          <a:p>
            <a:pPr lvl="0">
              <a:defRPr sz="3200"/>
            </a:pPr>
          </a:p>
        </p:txBody>
      </p:sp>
      <p:pic>
        <p:nvPicPr>
          <p:cNvPr id="621" name=""/>
          <p:cNvPicPr/>
          <p:nvPr/>
        </p:nvPicPr>
        <p:blipFill>
          <a:blip r:embed="rId6">
            <a:extLst/>
          </a:blip>
          <a:stretch>
            <a:fillRect/>
          </a:stretch>
        </p:blipFill>
        <p:spPr>
          <a:xfrm rot="19405009">
            <a:off x="8695028" y="7080300"/>
            <a:ext cx="2425585" cy="986255"/>
          </a:xfrm>
          <a:prstGeom prst="rect">
            <a:avLst/>
          </a:prstGeom>
        </p:spPr>
      </p:pic>
      <p:pic>
        <p:nvPicPr>
          <p:cNvPr id="623" name="happydance.gif"/>
          <p:cNvPicPr/>
          <p:nvPr>
            <a:videoFile r:link="rId7"/>
            <p:extLst>
              <p:ext uri="{DAA4B4D4-6D71-4841-9C94-3DE7FCFB9230}">
                <p14:media xmlns:p14="http://schemas.microsoft.com/office/powerpoint/2010/main" r:embed="rId8"/>
              </p:ext>
            </p:extLst>
          </p:nvPr>
        </p:nvPicPr>
        <p:blipFill>
          <a:blip r:embed="rId9">
            <a:extLst/>
          </a:blip>
          <a:stretch>
            <a:fillRect/>
          </a:stretch>
        </p:blipFill>
        <p:spPr>
          <a:xfrm>
            <a:off x="10995497" y="5590896"/>
            <a:ext cx="1905146" cy="1905146"/>
          </a:xfrm>
          <a:prstGeom prst="rect">
            <a:avLst/>
          </a:prstGeom>
        </p:spPr>
      </p:pic>
    </p:spTree>
  </p:cSld>
  <p:clrMapOvr>
    <a:masterClrMapping/>
  </p:clrMapOvr>
  <p:transitio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nodeType="afterEffect" presetClass="mediacall" presetSubtype="0" presetID="1" grpId="1" fill="hold">
                                  <p:stCondLst>
                                    <p:cond delay="0"/>
                                  </p:stCondLst>
                                  <p:childTnLst>
                                    <p:cmd type="call" cmd="playFrom(0.0)">
                                      <p:cBhvr>
                                        <p:cTn id="6" dur="0" fill="hold"/>
                                        <p:tgtEl>
                                          <p:spTgt spid="623"/>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7" fill="hold" display="0">
                  <p:stCondLst>
                    <p:cond delay="indefinite"/>
                  </p:stCondLst>
                </p:cTn>
                <p:tgtEl>
                  <p:spTgt spid="623"/>
                </p:tgtEl>
              </p:cMediaNode>
            </p:video>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25" name="Shape 625"/>
          <p:cNvSpPr/>
          <p:nvPr>
            <p:ph type="title"/>
          </p:nvPr>
        </p:nvSpPr>
        <p:spPr>
          <a:prstGeom prst="rect">
            <a:avLst/>
          </a:prstGeom>
        </p:spPr>
        <p:txBody>
          <a:bodyPr/>
          <a:lstStyle/>
          <a:p>
            <a:pPr lvl="0">
              <a:defRPr sz="1800">
                <a:solidFill>
                  <a:srgbClr val="000000"/>
                </a:solidFill>
              </a:defRPr>
            </a:pPr>
            <a:r>
              <a:rPr sz="7000">
                <a:solidFill>
                  <a:srgbClr val="D93E2B"/>
                </a:solidFill>
              </a:rPr>
              <a:t>Bypass CSRF defense (Nonces)</a:t>
            </a:r>
          </a:p>
        </p:txBody>
      </p:sp>
      <p:grpSp>
        <p:nvGrpSpPr>
          <p:cNvPr id="628" name="Group 628"/>
          <p:cNvGrpSpPr/>
          <p:nvPr/>
        </p:nvGrpSpPr>
        <p:grpSpPr>
          <a:xfrm>
            <a:off x="3463628" y="6102949"/>
            <a:ext cx="6077544" cy="2471856"/>
            <a:chOff x="-127000" y="-88900"/>
            <a:chExt cx="6077542" cy="2471855"/>
          </a:xfrm>
        </p:grpSpPr>
        <p:pic>
          <p:nvPicPr>
            <p:cNvPr id="627" name="pasted-image.png"/>
            <p:cNvPicPr/>
            <p:nvPr/>
          </p:nvPicPr>
          <p:blipFill>
            <a:blip r:embed="rId3">
              <a:extLst/>
            </a:blip>
            <a:stretch>
              <a:fillRect/>
            </a:stretch>
          </p:blipFill>
          <p:spPr>
            <a:xfrm>
              <a:off x="0" y="0"/>
              <a:ext cx="5823543" cy="2141656"/>
            </a:xfrm>
            <a:prstGeom prst="rect">
              <a:avLst/>
            </a:prstGeom>
            <a:ln>
              <a:noFill/>
            </a:ln>
            <a:effectLst/>
          </p:spPr>
        </p:pic>
        <p:pic>
          <p:nvPicPr>
            <p:cNvPr id="626" name=""/>
            <p:cNvPicPr/>
            <p:nvPr/>
          </p:nvPicPr>
          <p:blipFill>
            <a:blip r:embed="rId4">
              <a:extLst/>
            </a:blip>
            <a:stretch>
              <a:fillRect/>
            </a:stretch>
          </p:blipFill>
          <p:spPr>
            <a:xfrm>
              <a:off x="-127000" y="-88900"/>
              <a:ext cx="6077543" cy="2471856"/>
            </a:xfrm>
            <a:prstGeom prst="rect">
              <a:avLst/>
            </a:prstGeom>
            <a:effectLst/>
          </p:spPr>
        </p:pic>
      </p:grpSp>
      <p:pic>
        <p:nvPicPr>
          <p:cNvPr id="629" name="pasted-image.png"/>
          <p:cNvPicPr/>
          <p:nvPr/>
        </p:nvPicPr>
        <p:blipFill>
          <a:blip r:embed="rId5">
            <a:extLst/>
          </a:blip>
          <a:stretch>
            <a:fillRect/>
          </a:stretch>
        </p:blipFill>
        <p:spPr>
          <a:xfrm>
            <a:off x="4359598" y="4053954"/>
            <a:ext cx="2204846" cy="696268"/>
          </a:xfrm>
          <a:prstGeom prst="rect">
            <a:avLst/>
          </a:prstGeom>
          <a:ln w="12700">
            <a:miter lim="400000"/>
          </a:ln>
        </p:spPr>
      </p:pic>
      <p:pic>
        <p:nvPicPr>
          <p:cNvPr id="630" name="pasted-image.png"/>
          <p:cNvPicPr/>
          <p:nvPr/>
        </p:nvPicPr>
        <p:blipFill>
          <a:blip r:embed="rId6">
            <a:extLst/>
          </a:blip>
          <a:stretch>
            <a:fillRect/>
          </a:stretch>
        </p:blipFill>
        <p:spPr>
          <a:xfrm>
            <a:off x="6915123" y="3388963"/>
            <a:ext cx="2026250" cy="2026250"/>
          </a:xfrm>
          <a:prstGeom prst="rect">
            <a:avLst/>
          </a:prstGeom>
          <a:ln w="12700">
            <a:miter lim="400000"/>
          </a:ln>
        </p:spPr>
      </p:pic>
    </p:spTree>
  </p:cSld>
  <p:clrMapOvr>
    <a:masterClrMapping/>
  </p:clrMapOvr>
  <p:transition spd="med" advClick="1"/>
</p:sld>
</file>

<file path=ppt/slides/slide5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34" name="Shape 634"/>
          <p:cNvSpPr/>
          <p:nvPr>
            <p:ph type="title"/>
          </p:nvPr>
        </p:nvSpPr>
        <p:spPr>
          <a:prstGeom prst="rect">
            <a:avLst/>
          </a:prstGeom>
        </p:spPr>
        <p:txBody>
          <a:bodyPr/>
          <a:lstStyle/>
          <a:p>
            <a:pPr lvl="0">
              <a:defRPr sz="1800">
                <a:solidFill>
                  <a:srgbClr val="000000"/>
                </a:solidFill>
              </a:defRPr>
            </a:pPr>
            <a:r>
              <a:rPr sz="7000">
                <a:solidFill>
                  <a:srgbClr val="D93E2B"/>
                </a:solidFill>
              </a:rPr>
              <a:t>Bypass CSRF defense (Nonces)</a:t>
            </a:r>
          </a:p>
        </p:txBody>
      </p:sp>
      <p:grpSp>
        <p:nvGrpSpPr>
          <p:cNvPr id="637" name="Group 637"/>
          <p:cNvGrpSpPr/>
          <p:nvPr/>
        </p:nvGrpSpPr>
        <p:grpSpPr>
          <a:xfrm>
            <a:off x="169640" y="4989905"/>
            <a:ext cx="12665520" cy="4454818"/>
            <a:chOff x="-127000" y="-88900"/>
            <a:chExt cx="12665518" cy="4454817"/>
          </a:xfrm>
        </p:grpSpPr>
        <p:pic>
          <p:nvPicPr>
            <p:cNvPr id="636" name="pasted-image.png"/>
            <p:cNvPicPr/>
            <p:nvPr/>
          </p:nvPicPr>
          <p:blipFill>
            <a:blip r:embed="rId3">
              <a:extLst/>
            </a:blip>
            <a:stretch>
              <a:fillRect/>
            </a:stretch>
          </p:blipFill>
          <p:spPr>
            <a:xfrm>
              <a:off x="0" y="0"/>
              <a:ext cx="12411519" cy="4124618"/>
            </a:xfrm>
            <a:prstGeom prst="rect">
              <a:avLst/>
            </a:prstGeom>
            <a:ln>
              <a:noFill/>
            </a:ln>
            <a:effectLst/>
          </p:spPr>
        </p:pic>
        <p:pic>
          <p:nvPicPr>
            <p:cNvPr id="635" name=""/>
            <p:cNvPicPr/>
            <p:nvPr/>
          </p:nvPicPr>
          <p:blipFill>
            <a:blip r:embed="rId4">
              <a:extLst/>
            </a:blip>
            <a:stretch>
              <a:fillRect/>
            </a:stretch>
          </p:blipFill>
          <p:spPr>
            <a:xfrm>
              <a:off x="-127000" y="-88900"/>
              <a:ext cx="12665519" cy="4454818"/>
            </a:xfrm>
            <a:prstGeom prst="rect">
              <a:avLst/>
            </a:prstGeom>
            <a:effectLst/>
          </p:spPr>
        </p:pic>
      </p:grpSp>
      <p:sp>
        <p:nvSpPr>
          <p:cNvPr id="638" name="Shape 638"/>
          <p:cNvSpPr/>
          <p:nvPr/>
        </p:nvSpPr>
        <p:spPr>
          <a:xfrm>
            <a:off x="2401863" y="7037609"/>
            <a:ext cx="655058" cy="359411"/>
          </a:xfrm>
          <a:prstGeom prst="rect">
            <a:avLst/>
          </a:prstGeom>
          <a:solidFill>
            <a:srgbClr val="FFFFFF"/>
          </a:solidFill>
          <a:ln w="12700">
            <a:miter lim="400000"/>
          </a:ln>
        </p:spPr>
        <p:txBody>
          <a:bodyPr lIns="0" tIns="0" rIns="0" bIns="0" anchor="ctr"/>
          <a:lstStyle/>
          <a:p>
            <a:pPr lvl="0">
              <a:defRPr sz="3200">
                <a:solidFill>
                  <a:srgbClr val="FFFFFF"/>
                </a:solidFill>
                <a:effectLst>
                  <a:outerShdw sx="100000" sy="100000" kx="0" ky="0" algn="b" rotWithShape="0" blurRad="25400" dist="33948" dir="2700000">
                    <a:srgbClr val="3B3936"/>
                  </a:outerShdw>
                </a:effectLst>
              </a:defRPr>
            </a:pPr>
          </a:p>
        </p:txBody>
      </p:sp>
      <p:sp>
        <p:nvSpPr>
          <p:cNvPr id="639" name="Shape 639"/>
          <p:cNvSpPr/>
          <p:nvPr/>
        </p:nvSpPr>
        <p:spPr>
          <a:xfrm>
            <a:off x="9343687" y="8782568"/>
            <a:ext cx="549216" cy="359411"/>
          </a:xfrm>
          <a:prstGeom prst="rect">
            <a:avLst/>
          </a:prstGeom>
          <a:solidFill>
            <a:srgbClr val="FFFFFF"/>
          </a:solidFill>
          <a:ln w="12700">
            <a:miter lim="400000"/>
          </a:ln>
        </p:spPr>
        <p:txBody>
          <a:bodyPr lIns="0" tIns="0" rIns="0" bIns="0" anchor="ctr"/>
          <a:lstStyle/>
          <a:p>
            <a:pPr lvl="0">
              <a:defRPr sz="3200">
                <a:solidFill>
                  <a:srgbClr val="FFFFFF"/>
                </a:solidFill>
                <a:effectLst>
                  <a:outerShdw sx="100000" sy="100000" kx="0" ky="0" algn="b" rotWithShape="0" blurRad="25400" dist="33948" dir="2700000">
                    <a:srgbClr val="3B3936"/>
                  </a:outerShdw>
                </a:effectLst>
              </a:defRPr>
            </a:pPr>
          </a:p>
        </p:txBody>
      </p:sp>
    </p:spTree>
  </p:cSld>
  <p:clrMapOvr>
    <a:masterClrMapping/>
  </p:clrMapOvr>
  <p:transition spd="med" advClick="1"/>
</p:sld>
</file>

<file path=ppt/slides/slide5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43" name="Shape 643"/>
          <p:cNvSpPr/>
          <p:nvPr>
            <p:ph type="body" idx="1"/>
          </p:nvPr>
        </p:nvSpPr>
        <p:spPr>
          <a:prstGeom prst="rect">
            <a:avLst/>
          </a:prstGeom>
        </p:spPr>
        <p:txBody>
          <a:bodyPr/>
          <a:lstStyle/>
          <a:p>
            <a:pPr lvl="0">
              <a:defRPr sz="1800">
                <a:solidFill>
                  <a:srgbClr val="000000"/>
                </a:solidFill>
              </a:defRPr>
            </a:pPr>
            <a:r>
              <a:rPr sz="3600">
                <a:solidFill>
                  <a:srgbClr val="414141"/>
                </a:solidFill>
              </a:rPr>
              <a:t>1) Overly permissive crossdomain.xml file</a:t>
            </a:r>
            <a:endParaRPr sz="3600">
              <a:solidFill>
                <a:srgbClr val="414141"/>
              </a:solidFill>
            </a:endParaRPr>
          </a:p>
          <a:p>
            <a:pPr lvl="0">
              <a:defRPr sz="1800">
                <a:solidFill>
                  <a:srgbClr val="000000"/>
                </a:solidFill>
              </a:defRPr>
            </a:pPr>
            <a:r>
              <a:rPr sz="3600">
                <a:solidFill>
                  <a:srgbClr val="FF2600"/>
                </a:solidFill>
              </a:rPr>
              <a:t>2) What if they protect against CSRF using Nonces?</a:t>
            </a:r>
          </a:p>
        </p:txBody>
      </p:sp>
      <p:sp>
        <p:nvSpPr>
          <p:cNvPr id="644" name="Shape 644"/>
          <p:cNvSpPr/>
          <p:nvPr>
            <p:ph type="title"/>
          </p:nvPr>
        </p:nvSpPr>
        <p:spPr>
          <a:prstGeom prst="rect">
            <a:avLst/>
          </a:prstGeom>
        </p:spPr>
        <p:txBody>
          <a:bodyPr/>
          <a:lstStyle/>
          <a:p>
            <a:pPr lvl="0">
              <a:defRPr sz="1800">
                <a:solidFill>
                  <a:srgbClr val="000000"/>
                </a:solidFill>
              </a:defRPr>
            </a:pPr>
            <a:r>
              <a:rPr sz="7000">
                <a:solidFill>
                  <a:srgbClr val="D93E2B"/>
                </a:solidFill>
              </a:rPr>
              <a:t>Bypass CSRF defense (Nonces)</a:t>
            </a:r>
          </a:p>
        </p:txBody>
      </p:sp>
    </p:spTree>
  </p:cSld>
  <p:clrMapOvr>
    <a:masterClrMapping/>
  </p:clrMapOvr>
  <p:transition spd="med" advClick="1"/>
</p:sld>
</file>

<file path=ppt/slides/slide5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grpSp>
        <p:nvGrpSpPr>
          <p:cNvPr id="650" name="Group 650"/>
          <p:cNvGrpSpPr/>
          <p:nvPr/>
        </p:nvGrpSpPr>
        <p:grpSpPr>
          <a:xfrm>
            <a:off x="1317585" y="2349500"/>
            <a:ext cx="10369630" cy="7359706"/>
            <a:chOff x="-127000" y="-88900"/>
            <a:chExt cx="10369629" cy="7359705"/>
          </a:xfrm>
        </p:grpSpPr>
        <p:pic>
          <p:nvPicPr>
            <p:cNvPr id="649" name="pasted-image.png"/>
            <p:cNvPicPr/>
            <p:nvPr/>
          </p:nvPicPr>
          <p:blipFill>
            <a:blip r:embed="rId3">
              <a:extLst/>
            </a:blip>
            <a:stretch>
              <a:fillRect/>
            </a:stretch>
          </p:blipFill>
          <p:spPr>
            <a:xfrm>
              <a:off x="0" y="0"/>
              <a:ext cx="10115630" cy="7029506"/>
            </a:xfrm>
            <a:prstGeom prst="rect">
              <a:avLst/>
            </a:prstGeom>
            <a:ln>
              <a:noFill/>
            </a:ln>
            <a:effectLst/>
          </p:spPr>
        </p:pic>
        <p:pic>
          <p:nvPicPr>
            <p:cNvPr id="648" name=""/>
            <p:cNvPicPr/>
            <p:nvPr/>
          </p:nvPicPr>
          <p:blipFill>
            <a:blip r:embed="rId4">
              <a:extLst/>
            </a:blip>
            <a:stretch>
              <a:fillRect/>
            </a:stretch>
          </p:blipFill>
          <p:spPr>
            <a:xfrm>
              <a:off x="-127000" y="-88900"/>
              <a:ext cx="10369630" cy="7359706"/>
            </a:xfrm>
            <a:prstGeom prst="rect">
              <a:avLst/>
            </a:prstGeom>
            <a:effectLst/>
          </p:spPr>
        </p:pic>
      </p:grpSp>
      <p:sp>
        <p:nvSpPr>
          <p:cNvPr id="651" name="Shape 651"/>
          <p:cNvSpPr/>
          <p:nvPr>
            <p:ph type="title"/>
          </p:nvPr>
        </p:nvSpPr>
        <p:spPr>
          <a:prstGeom prst="rect">
            <a:avLst/>
          </a:prstGeom>
        </p:spPr>
        <p:txBody>
          <a:bodyPr/>
          <a:lstStyle/>
          <a:p>
            <a:pPr lvl="0">
              <a:defRPr sz="1800">
                <a:solidFill>
                  <a:srgbClr val="000000"/>
                </a:solidFill>
              </a:defRPr>
            </a:pPr>
            <a:r>
              <a:rPr sz="7000">
                <a:solidFill>
                  <a:srgbClr val="D93E2B"/>
                </a:solidFill>
              </a:rPr>
              <a:t>Bypass CSRF defense (Nonces)</a:t>
            </a:r>
          </a:p>
        </p:txBody>
      </p:sp>
    </p:spTree>
  </p:cSld>
  <p:clrMapOvr>
    <a:masterClrMapping/>
  </p:clrMapOvr>
  <p:transition spd="med" advClick="1"/>
</p:sld>
</file>

<file path=ppt/slides/slide5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55" name="Shape 655"/>
          <p:cNvSpPr/>
          <p:nvPr>
            <p:ph type="title"/>
          </p:nvPr>
        </p:nvSpPr>
        <p:spPr>
          <a:prstGeom prst="rect">
            <a:avLst/>
          </a:prstGeom>
        </p:spPr>
        <p:txBody>
          <a:bodyPr/>
          <a:lstStyle/>
          <a:p>
            <a:pPr lvl="0">
              <a:defRPr sz="1800">
                <a:solidFill>
                  <a:srgbClr val="000000"/>
                </a:solidFill>
              </a:defRPr>
            </a:pPr>
            <a:r>
              <a:rPr sz="7000">
                <a:solidFill>
                  <a:srgbClr val="D93E2B"/>
                </a:solidFill>
              </a:rPr>
              <a:t>Bypass CSRF defense (Nonces)</a:t>
            </a:r>
          </a:p>
        </p:txBody>
      </p:sp>
      <p:grpSp>
        <p:nvGrpSpPr>
          <p:cNvPr id="658" name="Group 658"/>
          <p:cNvGrpSpPr/>
          <p:nvPr/>
        </p:nvGrpSpPr>
        <p:grpSpPr>
          <a:xfrm>
            <a:off x="149793" y="3097757"/>
            <a:ext cx="12705214" cy="5310686"/>
            <a:chOff x="-127000" y="-88900"/>
            <a:chExt cx="12705212" cy="5310684"/>
          </a:xfrm>
        </p:grpSpPr>
        <p:pic>
          <p:nvPicPr>
            <p:cNvPr id="657" name="pasted-image.png"/>
            <p:cNvPicPr/>
            <p:nvPr/>
          </p:nvPicPr>
          <p:blipFill>
            <a:blip r:embed="rId3">
              <a:extLst/>
            </a:blip>
            <a:stretch>
              <a:fillRect/>
            </a:stretch>
          </p:blipFill>
          <p:spPr>
            <a:xfrm>
              <a:off x="0" y="0"/>
              <a:ext cx="12451213" cy="4980485"/>
            </a:xfrm>
            <a:prstGeom prst="rect">
              <a:avLst/>
            </a:prstGeom>
            <a:ln>
              <a:noFill/>
            </a:ln>
            <a:effectLst/>
          </p:spPr>
        </p:pic>
        <p:pic>
          <p:nvPicPr>
            <p:cNvPr id="656" name=""/>
            <p:cNvPicPr/>
            <p:nvPr/>
          </p:nvPicPr>
          <p:blipFill>
            <a:blip r:embed="rId4">
              <a:extLst/>
            </a:blip>
            <a:stretch>
              <a:fillRect/>
            </a:stretch>
          </p:blipFill>
          <p:spPr>
            <a:xfrm>
              <a:off x="-127000" y="-88900"/>
              <a:ext cx="12705213" cy="5310685"/>
            </a:xfrm>
            <a:prstGeom prst="rect">
              <a:avLst/>
            </a:prstGeom>
            <a:effectLst/>
          </p:spPr>
        </p:pic>
      </p:grpSp>
    </p:spTree>
  </p:cSld>
  <p:clrMapOvr>
    <a:masterClrMapping/>
  </p:clrMapOvr>
  <p:transition spd="med" advClick="1"/>
</p:sld>
</file>

<file path=ppt/slides/slide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7" name="Shape 77"/>
          <p:cNvSpPr/>
          <p:nvPr>
            <p:ph type="title"/>
          </p:nvPr>
        </p:nvSpPr>
        <p:spPr>
          <a:prstGeom prst="rect">
            <a:avLst/>
          </a:prstGeom>
        </p:spPr>
        <p:txBody>
          <a:bodyPr/>
          <a:lstStyle/>
          <a:p>
            <a:pPr lvl="0">
              <a:defRPr sz="1800">
                <a:solidFill>
                  <a:srgbClr val="000000"/>
                </a:solidFill>
              </a:defRPr>
            </a:pPr>
            <a:r>
              <a:rPr sz="7000">
                <a:solidFill>
                  <a:srgbClr val="D93E2B"/>
                </a:solidFill>
              </a:rPr>
              <a:t>What is the crossdomain.xml file?</a:t>
            </a:r>
          </a:p>
        </p:txBody>
      </p:sp>
      <p:sp>
        <p:nvSpPr>
          <p:cNvPr id="78" name="Shape 78"/>
          <p:cNvSpPr/>
          <p:nvPr/>
        </p:nvSpPr>
        <p:spPr>
          <a:xfrm>
            <a:off x="792354" y="3110729"/>
            <a:ext cx="11420092" cy="37592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p>
            <a:pPr lvl="0">
              <a:defRPr sz="1800">
                <a:solidFill>
                  <a:srgbClr val="000000"/>
                </a:solidFill>
              </a:defRPr>
            </a:pPr>
            <a:r>
              <a:rPr sz="3600">
                <a:solidFill>
                  <a:srgbClr val="414141"/>
                </a:solidFill>
              </a:rPr>
              <a:t>If a SWF is embedded at </a:t>
            </a:r>
            <a:r>
              <a:rPr sz="3600">
                <a:solidFill>
                  <a:srgbClr val="FF2600"/>
                </a:solidFill>
              </a:rPr>
              <a:t>siteA.com</a:t>
            </a:r>
            <a:r>
              <a:rPr sz="3600">
                <a:solidFill>
                  <a:srgbClr val="414141"/>
                </a:solidFill>
              </a:rPr>
              <a:t> and tries to load data (XML, RSS, HTML, etc) from </a:t>
            </a:r>
            <a:r>
              <a:rPr sz="3600">
                <a:solidFill>
                  <a:srgbClr val="0433FF"/>
                </a:solidFill>
              </a:rPr>
              <a:t>siteB.com</a:t>
            </a:r>
            <a:r>
              <a:rPr sz="3600">
                <a:solidFill>
                  <a:srgbClr val="414141"/>
                </a:solidFill>
              </a:rPr>
              <a:t> the Flash Player will disallow the request (by default). </a:t>
            </a:r>
            <a:endParaRPr sz="3600">
              <a:solidFill>
                <a:srgbClr val="414141"/>
              </a:solidFill>
            </a:endParaRPr>
          </a:p>
          <a:p>
            <a:pPr lvl="0">
              <a:defRPr sz="1800">
                <a:solidFill>
                  <a:srgbClr val="000000"/>
                </a:solidFill>
              </a:defRPr>
            </a:pPr>
            <a:endParaRPr sz="3600">
              <a:solidFill>
                <a:srgbClr val="414141"/>
              </a:solidFill>
            </a:endParaRPr>
          </a:p>
          <a:p>
            <a:pPr lvl="0">
              <a:defRPr sz="1800">
                <a:solidFill>
                  <a:srgbClr val="000000"/>
                </a:solidFill>
              </a:defRPr>
            </a:pPr>
            <a:endParaRPr sz="3600">
              <a:solidFill>
                <a:srgbClr val="0433FF"/>
              </a:solidFill>
            </a:endParaRPr>
          </a:p>
        </p:txBody>
      </p:sp>
      <p:sp>
        <p:nvSpPr>
          <p:cNvPr id="79" name="Shape 79"/>
          <p:cNvSpPr/>
          <p:nvPr/>
        </p:nvSpPr>
        <p:spPr>
          <a:xfrm>
            <a:off x="1270000" y="7802608"/>
            <a:ext cx="10464800" cy="6477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p>
            <a:pPr lvl="0">
              <a:spcBef>
                <a:spcPts val="1200"/>
              </a:spcBef>
              <a:defRPr sz="1800">
                <a:solidFill>
                  <a:srgbClr val="000000"/>
                </a:solidFill>
              </a:defRPr>
            </a:pPr>
            <a:r>
              <a:rPr i="1" sz="3000">
                <a:solidFill>
                  <a:srgbClr val="414141"/>
                </a:solidFill>
              </a:rPr>
              <a:t>– modified, but taken from </a:t>
            </a:r>
            <a:r>
              <a:rPr i="1" sz="3000" u="sng">
                <a:solidFill>
                  <a:srgbClr val="414141"/>
                </a:solidFill>
                <a:hlinkClick r:id="rId3" invalidUrl="" action="" tgtFrame="" tooltip="" history="1" highlightClick="0" endSnd="0"/>
              </a:rPr>
              <a:t>crossdomainmaker.com</a:t>
            </a:r>
          </a:p>
        </p:txBody>
      </p:sp>
    </p:spTree>
  </p:cSld>
  <p:clrMapOvr>
    <a:masterClrMapping/>
  </p:clrMapOvr>
  <p:transition spd="med" advClick="1"/>
</p:sld>
</file>

<file path=ppt/slides/slide6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grpSp>
        <p:nvGrpSpPr>
          <p:cNvPr id="664" name="Group 664"/>
          <p:cNvGrpSpPr/>
          <p:nvPr/>
        </p:nvGrpSpPr>
        <p:grpSpPr>
          <a:xfrm>
            <a:off x="1831913" y="234967"/>
            <a:ext cx="9340974" cy="9436066"/>
            <a:chOff x="-127000" y="-88900"/>
            <a:chExt cx="9340973" cy="9436065"/>
          </a:xfrm>
        </p:grpSpPr>
        <p:pic>
          <p:nvPicPr>
            <p:cNvPr id="663" name="pasted-image.png"/>
            <p:cNvPicPr/>
            <p:nvPr/>
          </p:nvPicPr>
          <p:blipFill>
            <a:blip r:embed="rId3">
              <a:extLst/>
            </a:blip>
            <a:stretch>
              <a:fillRect/>
            </a:stretch>
          </p:blipFill>
          <p:spPr>
            <a:xfrm>
              <a:off x="0" y="0"/>
              <a:ext cx="9086974" cy="9105866"/>
            </a:xfrm>
            <a:prstGeom prst="rect">
              <a:avLst/>
            </a:prstGeom>
            <a:ln>
              <a:noFill/>
            </a:ln>
            <a:effectLst/>
          </p:spPr>
        </p:pic>
        <p:pic>
          <p:nvPicPr>
            <p:cNvPr id="662" name=""/>
            <p:cNvPicPr/>
            <p:nvPr/>
          </p:nvPicPr>
          <p:blipFill>
            <a:blip r:embed="rId4">
              <a:extLst/>
            </a:blip>
            <a:stretch>
              <a:fillRect/>
            </a:stretch>
          </p:blipFill>
          <p:spPr>
            <a:xfrm>
              <a:off x="-127000" y="-88900"/>
              <a:ext cx="9340974" cy="9436066"/>
            </a:xfrm>
            <a:prstGeom prst="rect">
              <a:avLst/>
            </a:prstGeom>
            <a:effectLst/>
          </p:spPr>
        </p:pic>
      </p:grpSp>
      <p:sp>
        <p:nvSpPr>
          <p:cNvPr id="665" name="Shape 665"/>
          <p:cNvSpPr/>
          <p:nvPr/>
        </p:nvSpPr>
        <p:spPr>
          <a:xfrm>
            <a:off x="11461485" y="-38101"/>
            <a:ext cx="1518409" cy="508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0">
              <a:defRPr sz="1800">
                <a:solidFill>
                  <a:srgbClr val="000000"/>
                </a:solidFill>
              </a:defRPr>
            </a:pPr>
            <a:r>
              <a:rPr sz="2400">
                <a:solidFill>
                  <a:srgbClr val="414141"/>
                </a:solidFill>
              </a:rPr>
              <a:t>4 of 7</a:t>
            </a:r>
          </a:p>
        </p:txBody>
      </p:sp>
    </p:spTree>
  </p:cSld>
  <p:clrMapOvr>
    <a:masterClrMapping/>
  </p:clrMapOvr>
  <p:transition spd="med" advClick="1"/>
</p:sld>
</file>

<file path=ppt/slides/slide6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grpSp>
        <p:nvGrpSpPr>
          <p:cNvPr id="671" name="Group 671"/>
          <p:cNvGrpSpPr/>
          <p:nvPr/>
        </p:nvGrpSpPr>
        <p:grpSpPr>
          <a:xfrm>
            <a:off x="1831913" y="234967"/>
            <a:ext cx="9340974" cy="9436066"/>
            <a:chOff x="-127000" y="-88900"/>
            <a:chExt cx="9340973" cy="9436065"/>
          </a:xfrm>
        </p:grpSpPr>
        <p:pic>
          <p:nvPicPr>
            <p:cNvPr id="670" name="pasted-image.png"/>
            <p:cNvPicPr/>
            <p:nvPr/>
          </p:nvPicPr>
          <p:blipFill>
            <a:blip r:embed="rId3">
              <a:extLst/>
            </a:blip>
            <a:stretch>
              <a:fillRect/>
            </a:stretch>
          </p:blipFill>
          <p:spPr>
            <a:xfrm>
              <a:off x="0" y="0"/>
              <a:ext cx="9086974" cy="9105866"/>
            </a:xfrm>
            <a:prstGeom prst="rect">
              <a:avLst/>
            </a:prstGeom>
            <a:ln>
              <a:noFill/>
            </a:ln>
            <a:effectLst/>
          </p:spPr>
        </p:pic>
        <p:pic>
          <p:nvPicPr>
            <p:cNvPr id="669" name=""/>
            <p:cNvPicPr/>
            <p:nvPr/>
          </p:nvPicPr>
          <p:blipFill>
            <a:blip r:embed="rId4">
              <a:extLst/>
            </a:blip>
            <a:stretch>
              <a:fillRect/>
            </a:stretch>
          </p:blipFill>
          <p:spPr>
            <a:xfrm>
              <a:off x="-127000" y="-88900"/>
              <a:ext cx="9340974" cy="9436066"/>
            </a:xfrm>
            <a:prstGeom prst="rect">
              <a:avLst/>
            </a:prstGeom>
            <a:effectLst/>
          </p:spPr>
        </p:pic>
      </p:grpSp>
      <p:sp>
        <p:nvSpPr>
          <p:cNvPr id="672" name="Shape 672"/>
          <p:cNvSpPr/>
          <p:nvPr/>
        </p:nvSpPr>
        <p:spPr>
          <a:xfrm>
            <a:off x="2950009" y="1238457"/>
            <a:ext cx="8046199" cy="415085"/>
          </a:xfrm>
          <a:prstGeom prst="rect">
            <a:avLst/>
          </a:prstGeom>
          <a:ln w="50800">
            <a:solidFill>
              <a:srgbClr val="941100"/>
            </a:solidFill>
            <a:miter lim="400000"/>
          </a:ln>
        </p:spPr>
        <p:txBody>
          <a:bodyPr lIns="0" tIns="0" rIns="0" bIns="0" anchor="ctr"/>
          <a:lstStyle/>
          <a:p>
            <a:pPr lvl="0">
              <a:defRPr sz="3200"/>
            </a:pPr>
          </a:p>
        </p:txBody>
      </p:sp>
      <p:sp>
        <p:nvSpPr>
          <p:cNvPr id="673" name="Shape 673"/>
          <p:cNvSpPr/>
          <p:nvPr/>
        </p:nvSpPr>
        <p:spPr>
          <a:xfrm>
            <a:off x="11461485" y="-38101"/>
            <a:ext cx="1518409" cy="508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0">
              <a:defRPr sz="1800">
                <a:solidFill>
                  <a:srgbClr val="000000"/>
                </a:solidFill>
              </a:defRPr>
            </a:pPr>
            <a:r>
              <a:rPr sz="2400">
                <a:solidFill>
                  <a:srgbClr val="414141"/>
                </a:solidFill>
              </a:rPr>
              <a:t>4 of 7</a:t>
            </a:r>
          </a:p>
        </p:txBody>
      </p:sp>
    </p:spTree>
  </p:cSld>
  <p:clrMapOvr>
    <a:masterClrMapping/>
  </p:clrMapOvr>
  <p:transition spd="med" advClick="1"/>
</p:sld>
</file>

<file path=ppt/slides/slide6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grpSp>
        <p:nvGrpSpPr>
          <p:cNvPr id="679" name="Group 679"/>
          <p:cNvGrpSpPr/>
          <p:nvPr/>
        </p:nvGrpSpPr>
        <p:grpSpPr>
          <a:xfrm>
            <a:off x="1831913" y="234967"/>
            <a:ext cx="9340974" cy="9436066"/>
            <a:chOff x="-127000" y="-88900"/>
            <a:chExt cx="9340973" cy="9436065"/>
          </a:xfrm>
        </p:grpSpPr>
        <p:pic>
          <p:nvPicPr>
            <p:cNvPr id="678" name="pasted-image.png"/>
            <p:cNvPicPr/>
            <p:nvPr/>
          </p:nvPicPr>
          <p:blipFill>
            <a:blip r:embed="rId3">
              <a:extLst/>
            </a:blip>
            <a:stretch>
              <a:fillRect/>
            </a:stretch>
          </p:blipFill>
          <p:spPr>
            <a:xfrm>
              <a:off x="0" y="0"/>
              <a:ext cx="9086974" cy="9105866"/>
            </a:xfrm>
            <a:prstGeom prst="rect">
              <a:avLst/>
            </a:prstGeom>
            <a:ln>
              <a:noFill/>
            </a:ln>
            <a:effectLst/>
          </p:spPr>
        </p:pic>
        <p:pic>
          <p:nvPicPr>
            <p:cNvPr id="677" name=""/>
            <p:cNvPicPr/>
            <p:nvPr/>
          </p:nvPicPr>
          <p:blipFill>
            <a:blip r:embed="rId4">
              <a:extLst/>
            </a:blip>
            <a:stretch>
              <a:fillRect/>
            </a:stretch>
          </p:blipFill>
          <p:spPr>
            <a:xfrm>
              <a:off x="-127000" y="-88900"/>
              <a:ext cx="9340974" cy="9436066"/>
            </a:xfrm>
            <a:prstGeom prst="rect">
              <a:avLst/>
            </a:prstGeom>
            <a:effectLst/>
          </p:spPr>
        </p:pic>
      </p:grpSp>
      <p:sp>
        <p:nvSpPr>
          <p:cNvPr id="680" name="Shape 680"/>
          <p:cNvSpPr/>
          <p:nvPr/>
        </p:nvSpPr>
        <p:spPr>
          <a:xfrm>
            <a:off x="2334733" y="4951123"/>
            <a:ext cx="8514937" cy="2406832"/>
          </a:xfrm>
          <a:prstGeom prst="rect">
            <a:avLst/>
          </a:prstGeom>
          <a:solidFill>
            <a:srgbClr val="A8C3DF">
              <a:alpha val="28493"/>
            </a:srgbClr>
          </a:solidFill>
          <a:ln w="50800">
            <a:solidFill>
              <a:srgbClr val="941100">
                <a:alpha val="28493"/>
              </a:srgbClr>
            </a:solidFill>
            <a:miter lim="400000"/>
          </a:ln>
        </p:spPr>
        <p:txBody>
          <a:bodyPr lIns="0" tIns="0" rIns="0" bIns="0" anchor="ctr"/>
          <a:lstStyle/>
          <a:p>
            <a:pPr lvl="0">
              <a:defRPr sz="3200"/>
            </a:pPr>
          </a:p>
        </p:txBody>
      </p:sp>
      <p:sp>
        <p:nvSpPr>
          <p:cNvPr id="681" name="Shape 681"/>
          <p:cNvSpPr/>
          <p:nvPr/>
        </p:nvSpPr>
        <p:spPr>
          <a:xfrm>
            <a:off x="2334733" y="8187194"/>
            <a:ext cx="8514937" cy="366157"/>
          </a:xfrm>
          <a:prstGeom prst="rect">
            <a:avLst/>
          </a:prstGeom>
          <a:solidFill>
            <a:srgbClr val="A8C3DF">
              <a:alpha val="28493"/>
            </a:srgbClr>
          </a:solidFill>
          <a:ln w="50800">
            <a:solidFill>
              <a:srgbClr val="941100">
                <a:alpha val="28493"/>
              </a:srgbClr>
            </a:solidFill>
            <a:miter lim="400000"/>
          </a:ln>
        </p:spPr>
        <p:txBody>
          <a:bodyPr lIns="0" tIns="0" rIns="0" bIns="0" anchor="ctr"/>
          <a:lstStyle/>
          <a:p>
            <a:pPr lvl="0">
              <a:defRPr sz="3200"/>
            </a:pPr>
          </a:p>
        </p:txBody>
      </p:sp>
      <p:sp>
        <p:nvSpPr>
          <p:cNvPr id="683" name="Shape 683"/>
          <p:cNvSpPr/>
          <p:nvPr/>
        </p:nvSpPr>
        <p:spPr>
          <a:xfrm>
            <a:off x="1884172" y="6162721"/>
            <a:ext cx="342974" cy="1982234"/>
          </a:xfrm>
          <a:custGeom>
            <a:avLst/>
            <a:gdLst/>
            <a:ahLst/>
            <a:cxnLst>
              <a:cxn ang="0">
                <a:pos x="wd2" y="hd2"/>
              </a:cxn>
              <a:cxn ang="5400000">
                <a:pos x="wd2" y="hd2"/>
              </a:cxn>
              <a:cxn ang="10800000">
                <a:pos x="wd2" y="hd2"/>
              </a:cxn>
              <a:cxn ang="16200000">
                <a:pos x="wd2" y="hd2"/>
              </a:cxn>
            </a:cxnLst>
            <a:rect l="0" t="0" r="r" b="b"/>
            <a:pathLst>
              <a:path w="16201" h="21600" fill="norm" stroke="1" extrusionOk="0">
                <a:moveTo>
                  <a:pt x="15718" y="21600"/>
                </a:moveTo>
                <a:cubicBezTo>
                  <a:pt x="-5399" y="13555"/>
                  <a:pt x="-5238" y="6355"/>
                  <a:pt x="16201" y="0"/>
                </a:cubicBezTo>
              </a:path>
            </a:pathLst>
          </a:custGeom>
          <a:ln w="50800">
            <a:solidFill>
              <a:srgbClr val="941100"/>
            </a:solidFill>
            <a:miter lim="400000"/>
            <a:headEnd type="triangle"/>
          </a:ln>
        </p:spPr>
        <p:txBody>
          <a:bodyPr/>
          <a:lstStyle/>
          <a:p>
            <a:pPr lvl="0"/>
          </a:p>
        </p:txBody>
      </p:sp>
    </p:spTree>
  </p:cSld>
  <p:clrMapOvr>
    <a:masterClrMapping/>
  </p:clrMapOvr>
  <p:transition spd="med" advClick="1"/>
</p:sld>
</file>

<file path=ppt/slides/slide6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grpSp>
        <p:nvGrpSpPr>
          <p:cNvPr id="689" name="Group 689"/>
          <p:cNvGrpSpPr/>
          <p:nvPr/>
        </p:nvGrpSpPr>
        <p:grpSpPr>
          <a:xfrm>
            <a:off x="1831913" y="234967"/>
            <a:ext cx="9340974" cy="9436066"/>
            <a:chOff x="-127000" y="-88900"/>
            <a:chExt cx="9340973" cy="9436065"/>
          </a:xfrm>
        </p:grpSpPr>
        <p:pic>
          <p:nvPicPr>
            <p:cNvPr id="688" name="pasted-image.png"/>
            <p:cNvPicPr/>
            <p:nvPr/>
          </p:nvPicPr>
          <p:blipFill>
            <a:blip r:embed="rId3">
              <a:extLst/>
            </a:blip>
            <a:stretch>
              <a:fillRect/>
            </a:stretch>
          </p:blipFill>
          <p:spPr>
            <a:xfrm>
              <a:off x="0" y="0"/>
              <a:ext cx="9086974" cy="9105866"/>
            </a:xfrm>
            <a:prstGeom prst="rect">
              <a:avLst/>
            </a:prstGeom>
            <a:ln>
              <a:noFill/>
            </a:ln>
            <a:effectLst/>
          </p:spPr>
        </p:pic>
        <p:pic>
          <p:nvPicPr>
            <p:cNvPr id="687" name=""/>
            <p:cNvPicPr/>
            <p:nvPr/>
          </p:nvPicPr>
          <p:blipFill>
            <a:blip r:embed="rId4">
              <a:extLst/>
            </a:blip>
            <a:stretch>
              <a:fillRect/>
            </a:stretch>
          </p:blipFill>
          <p:spPr>
            <a:xfrm>
              <a:off x="-127000" y="-88900"/>
              <a:ext cx="9340974" cy="9436066"/>
            </a:xfrm>
            <a:prstGeom prst="rect">
              <a:avLst/>
            </a:prstGeom>
            <a:effectLst/>
          </p:spPr>
        </p:pic>
      </p:grpSp>
      <p:grpSp>
        <p:nvGrpSpPr>
          <p:cNvPr id="692" name="Group 692"/>
          <p:cNvGrpSpPr/>
          <p:nvPr/>
        </p:nvGrpSpPr>
        <p:grpSpPr>
          <a:xfrm>
            <a:off x="81366" y="-4583270"/>
            <a:ext cx="12842068" cy="5365427"/>
            <a:chOff x="-127000" y="-88900"/>
            <a:chExt cx="12842067" cy="5365426"/>
          </a:xfrm>
        </p:grpSpPr>
        <p:pic>
          <p:nvPicPr>
            <p:cNvPr id="691" name="pasted-image.png"/>
            <p:cNvPicPr/>
            <p:nvPr/>
          </p:nvPicPr>
          <p:blipFill>
            <a:blip r:embed="rId5">
              <a:extLst/>
            </a:blip>
            <a:stretch>
              <a:fillRect/>
            </a:stretch>
          </p:blipFill>
          <p:spPr>
            <a:xfrm>
              <a:off x="0" y="0"/>
              <a:ext cx="12588068" cy="5035227"/>
            </a:xfrm>
            <a:prstGeom prst="rect">
              <a:avLst/>
            </a:prstGeom>
            <a:ln>
              <a:noFill/>
            </a:ln>
            <a:effectLst/>
          </p:spPr>
        </p:pic>
        <p:pic>
          <p:nvPicPr>
            <p:cNvPr id="690" name=""/>
            <p:cNvPicPr/>
            <p:nvPr/>
          </p:nvPicPr>
          <p:blipFill>
            <a:blip r:embed="rId6">
              <a:extLst/>
            </a:blip>
            <a:stretch>
              <a:fillRect/>
            </a:stretch>
          </p:blipFill>
          <p:spPr>
            <a:xfrm>
              <a:off x="-127000" y="-88900"/>
              <a:ext cx="12842068" cy="5365427"/>
            </a:xfrm>
            <a:prstGeom prst="rect">
              <a:avLst/>
            </a:prstGeom>
            <a:effectLst/>
          </p:spPr>
        </p:pic>
      </p:grpSp>
      <p:sp>
        <p:nvSpPr>
          <p:cNvPr id="693" name="Shape 693"/>
          <p:cNvSpPr/>
          <p:nvPr/>
        </p:nvSpPr>
        <p:spPr>
          <a:xfrm>
            <a:off x="2334733" y="4951123"/>
            <a:ext cx="8514937" cy="2406832"/>
          </a:xfrm>
          <a:prstGeom prst="rect">
            <a:avLst/>
          </a:prstGeom>
          <a:solidFill>
            <a:srgbClr val="A8C3DF">
              <a:alpha val="28493"/>
            </a:srgbClr>
          </a:solidFill>
          <a:ln w="50800">
            <a:solidFill>
              <a:srgbClr val="941100">
                <a:alpha val="28493"/>
              </a:srgbClr>
            </a:solidFill>
            <a:miter lim="400000"/>
          </a:ln>
        </p:spPr>
        <p:txBody>
          <a:bodyPr lIns="0" tIns="0" rIns="0" bIns="0" anchor="ctr"/>
          <a:lstStyle/>
          <a:p>
            <a:pPr lvl="0">
              <a:defRPr sz="3200"/>
            </a:pPr>
          </a:p>
        </p:txBody>
      </p:sp>
      <p:sp>
        <p:nvSpPr>
          <p:cNvPr id="694" name="Shape 694"/>
          <p:cNvSpPr/>
          <p:nvPr/>
        </p:nvSpPr>
        <p:spPr>
          <a:xfrm>
            <a:off x="183235" y="104880"/>
            <a:ext cx="12638331" cy="526243"/>
          </a:xfrm>
          <a:prstGeom prst="rect">
            <a:avLst/>
          </a:prstGeom>
          <a:ln w="50800">
            <a:solidFill>
              <a:srgbClr val="941100"/>
            </a:solidFill>
            <a:miter lim="400000"/>
          </a:ln>
        </p:spPr>
        <p:txBody>
          <a:bodyPr lIns="0" tIns="0" rIns="0" bIns="0" anchor="ctr"/>
          <a:lstStyle/>
          <a:p>
            <a:pPr lvl="0">
              <a:defRPr sz="3200"/>
            </a:pPr>
          </a:p>
        </p:txBody>
      </p:sp>
      <p:sp>
        <p:nvSpPr>
          <p:cNvPr id="695" name="Shape 695"/>
          <p:cNvSpPr/>
          <p:nvPr/>
        </p:nvSpPr>
        <p:spPr>
          <a:xfrm>
            <a:off x="2334733" y="8187194"/>
            <a:ext cx="8514937" cy="366157"/>
          </a:xfrm>
          <a:prstGeom prst="rect">
            <a:avLst/>
          </a:prstGeom>
          <a:solidFill>
            <a:srgbClr val="A8C3DF">
              <a:alpha val="28493"/>
            </a:srgbClr>
          </a:solidFill>
          <a:ln w="50800">
            <a:solidFill>
              <a:srgbClr val="941100">
                <a:alpha val="28493"/>
              </a:srgbClr>
            </a:solidFill>
            <a:miter lim="400000"/>
          </a:ln>
        </p:spPr>
        <p:txBody>
          <a:bodyPr lIns="0" tIns="0" rIns="0" bIns="0" anchor="ctr"/>
          <a:lstStyle/>
          <a:p>
            <a:pPr lvl="0">
              <a:defRPr sz="3200"/>
            </a:pPr>
          </a:p>
        </p:txBody>
      </p:sp>
      <p:sp>
        <p:nvSpPr>
          <p:cNvPr id="698" name="Shape 698"/>
          <p:cNvSpPr/>
          <p:nvPr/>
        </p:nvSpPr>
        <p:spPr>
          <a:xfrm>
            <a:off x="1884172" y="6162721"/>
            <a:ext cx="342974" cy="1982234"/>
          </a:xfrm>
          <a:custGeom>
            <a:avLst/>
            <a:gdLst/>
            <a:ahLst/>
            <a:cxnLst>
              <a:cxn ang="0">
                <a:pos x="wd2" y="hd2"/>
              </a:cxn>
              <a:cxn ang="5400000">
                <a:pos x="wd2" y="hd2"/>
              </a:cxn>
              <a:cxn ang="10800000">
                <a:pos x="wd2" y="hd2"/>
              </a:cxn>
              <a:cxn ang="16200000">
                <a:pos x="wd2" y="hd2"/>
              </a:cxn>
            </a:cxnLst>
            <a:rect l="0" t="0" r="r" b="b"/>
            <a:pathLst>
              <a:path w="16201" h="21600" fill="norm" stroke="1" extrusionOk="0">
                <a:moveTo>
                  <a:pt x="15718" y="21600"/>
                </a:moveTo>
                <a:cubicBezTo>
                  <a:pt x="-5399" y="13555"/>
                  <a:pt x="-5238" y="6355"/>
                  <a:pt x="16201" y="0"/>
                </a:cubicBezTo>
              </a:path>
            </a:pathLst>
          </a:custGeom>
          <a:ln w="50800">
            <a:solidFill>
              <a:srgbClr val="941100"/>
            </a:solidFill>
            <a:miter lim="400000"/>
            <a:headEnd type="triangle"/>
          </a:ln>
        </p:spPr>
        <p:txBody>
          <a:bodyPr/>
          <a:lstStyle/>
          <a:p>
            <a:pPr lvl="0"/>
          </a:p>
        </p:txBody>
      </p:sp>
      <p:sp>
        <p:nvSpPr>
          <p:cNvPr id="699" name="Shape 699"/>
          <p:cNvSpPr/>
          <p:nvPr/>
        </p:nvSpPr>
        <p:spPr>
          <a:xfrm>
            <a:off x="920234" y="930532"/>
            <a:ext cx="1231267" cy="7546640"/>
          </a:xfrm>
          <a:custGeom>
            <a:avLst/>
            <a:gdLst/>
            <a:ahLst/>
            <a:cxnLst>
              <a:cxn ang="0">
                <a:pos x="wd2" y="hd2"/>
              </a:cxn>
              <a:cxn ang="5400000">
                <a:pos x="wd2" y="hd2"/>
              </a:cxn>
              <a:cxn ang="10800000">
                <a:pos x="wd2" y="hd2"/>
              </a:cxn>
              <a:cxn ang="16200000">
                <a:pos x="wd2" y="hd2"/>
              </a:cxn>
            </a:cxnLst>
            <a:rect l="0" t="0" r="r" b="b"/>
            <a:pathLst>
              <a:path w="16646" h="21600" fill="norm" stroke="1" extrusionOk="0">
                <a:moveTo>
                  <a:pt x="16646" y="21600"/>
                </a:moveTo>
                <a:cubicBezTo>
                  <a:pt x="-1916" y="17287"/>
                  <a:pt x="-4954" y="10087"/>
                  <a:pt x="7533" y="0"/>
                </a:cubicBezTo>
              </a:path>
            </a:pathLst>
          </a:custGeom>
          <a:ln w="50800">
            <a:solidFill>
              <a:srgbClr val="941100"/>
            </a:solidFill>
            <a:miter lim="400000"/>
            <a:tailEnd type="triangle"/>
          </a:ln>
        </p:spPr>
        <p:txBody>
          <a:bodyPr/>
          <a:lstStyle/>
          <a:p>
            <a:pPr lvl="0"/>
          </a:p>
        </p:txBody>
      </p:sp>
    </p:spTree>
  </p:cSld>
  <p:clrMapOvr>
    <a:masterClrMapping/>
  </p:clrMapOvr>
  <p:transition spd="med" advClick="1"/>
</p:sld>
</file>

<file path=ppt/slides/slide6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grpSp>
        <p:nvGrpSpPr>
          <p:cNvPr id="705" name="Group 705"/>
          <p:cNvGrpSpPr/>
          <p:nvPr/>
        </p:nvGrpSpPr>
        <p:grpSpPr>
          <a:xfrm>
            <a:off x="1831913" y="234967"/>
            <a:ext cx="9340974" cy="9436066"/>
            <a:chOff x="-127000" y="-88900"/>
            <a:chExt cx="9340973" cy="9436065"/>
          </a:xfrm>
        </p:grpSpPr>
        <p:pic>
          <p:nvPicPr>
            <p:cNvPr id="704" name="pasted-image.png"/>
            <p:cNvPicPr/>
            <p:nvPr/>
          </p:nvPicPr>
          <p:blipFill>
            <a:blip r:embed="rId3">
              <a:extLst/>
            </a:blip>
            <a:stretch>
              <a:fillRect/>
            </a:stretch>
          </p:blipFill>
          <p:spPr>
            <a:xfrm>
              <a:off x="0" y="0"/>
              <a:ext cx="9086974" cy="9105866"/>
            </a:xfrm>
            <a:prstGeom prst="rect">
              <a:avLst/>
            </a:prstGeom>
            <a:ln>
              <a:noFill/>
            </a:ln>
            <a:effectLst/>
          </p:spPr>
        </p:pic>
        <p:pic>
          <p:nvPicPr>
            <p:cNvPr id="703" name=""/>
            <p:cNvPicPr/>
            <p:nvPr/>
          </p:nvPicPr>
          <p:blipFill>
            <a:blip r:embed="rId4">
              <a:extLst/>
            </a:blip>
            <a:stretch>
              <a:fillRect/>
            </a:stretch>
          </p:blipFill>
          <p:spPr>
            <a:xfrm>
              <a:off x="-127000" y="-88900"/>
              <a:ext cx="9340974" cy="9436066"/>
            </a:xfrm>
            <a:prstGeom prst="rect">
              <a:avLst/>
            </a:prstGeom>
            <a:effectLst/>
          </p:spPr>
        </p:pic>
      </p:grpSp>
      <p:grpSp>
        <p:nvGrpSpPr>
          <p:cNvPr id="708" name="Group 708"/>
          <p:cNvGrpSpPr/>
          <p:nvPr/>
        </p:nvGrpSpPr>
        <p:grpSpPr>
          <a:xfrm>
            <a:off x="81366" y="-4583270"/>
            <a:ext cx="12842068" cy="5365427"/>
            <a:chOff x="-127000" y="-88900"/>
            <a:chExt cx="12842067" cy="5365426"/>
          </a:xfrm>
        </p:grpSpPr>
        <p:pic>
          <p:nvPicPr>
            <p:cNvPr id="707" name="pasted-image.png"/>
            <p:cNvPicPr/>
            <p:nvPr/>
          </p:nvPicPr>
          <p:blipFill>
            <a:blip r:embed="rId5">
              <a:extLst/>
            </a:blip>
            <a:stretch>
              <a:fillRect/>
            </a:stretch>
          </p:blipFill>
          <p:spPr>
            <a:xfrm>
              <a:off x="0" y="0"/>
              <a:ext cx="12588068" cy="5035227"/>
            </a:xfrm>
            <a:prstGeom prst="rect">
              <a:avLst/>
            </a:prstGeom>
            <a:ln>
              <a:noFill/>
            </a:ln>
            <a:effectLst/>
          </p:spPr>
        </p:pic>
        <p:pic>
          <p:nvPicPr>
            <p:cNvPr id="706" name=""/>
            <p:cNvPicPr/>
            <p:nvPr/>
          </p:nvPicPr>
          <p:blipFill>
            <a:blip r:embed="rId6">
              <a:extLst/>
            </a:blip>
            <a:stretch>
              <a:fillRect/>
            </a:stretch>
          </p:blipFill>
          <p:spPr>
            <a:xfrm>
              <a:off x="-127000" y="-88900"/>
              <a:ext cx="12842068" cy="5365427"/>
            </a:xfrm>
            <a:prstGeom prst="rect">
              <a:avLst/>
            </a:prstGeom>
            <a:effectLst/>
          </p:spPr>
        </p:pic>
      </p:grpSp>
      <p:sp>
        <p:nvSpPr>
          <p:cNvPr id="709" name="Shape 709"/>
          <p:cNvSpPr/>
          <p:nvPr/>
        </p:nvSpPr>
        <p:spPr>
          <a:xfrm>
            <a:off x="183235" y="104880"/>
            <a:ext cx="12638331" cy="526243"/>
          </a:xfrm>
          <a:prstGeom prst="rect">
            <a:avLst/>
          </a:prstGeom>
          <a:ln w="50800">
            <a:solidFill>
              <a:srgbClr val="941100"/>
            </a:solidFill>
            <a:miter lim="400000"/>
          </a:ln>
        </p:spPr>
        <p:txBody>
          <a:bodyPr lIns="0" tIns="0" rIns="0" bIns="0" anchor="ctr"/>
          <a:lstStyle/>
          <a:p>
            <a:pPr lvl="0">
              <a:defRPr sz="3200"/>
            </a:pPr>
          </a:p>
        </p:txBody>
      </p:sp>
      <p:sp>
        <p:nvSpPr>
          <p:cNvPr id="710" name="Shape 710"/>
          <p:cNvSpPr/>
          <p:nvPr/>
        </p:nvSpPr>
        <p:spPr>
          <a:xfrm>
            <a:off x="2244932" y="7312667"/>
            <a:ext cx="8514936" cy="2170374"/>
          </a:xfrm>
          <a:prstGeom prst="rect">
            <a:avLst/>
          </a:prstGeom>
          <a:solidFill>
            <a:srgbClr val="A8C3DF">
              <a:alpha val="28493"/>
            </a:srgbClr>
          </a:solidFill>
          <a:ln w="50800">
            <a:solidFill>
              <a:srgbClr val="941100">
                <a:alpha val="28493"/>
              </a:srgbClr>
            </a:solidFill>
            <a:miter lim="400000"/>
          </a:ln>
        </p:spPr>
        <p:txBody>
          <a:bodyPr lIns="0" tIns="0" rIns="0" bIns="0" anchor="ctr"/>
          <a:lstStyle/>
          <a:p>
            <a:pPr lvl="0">
              <a:defRPr sz="3200"/>
            </a:pPr>
          </a:p>
        </p:txBody>
      </p:sp>
      <p:pic>
        <p:nvPicPr>
          <p:cNvPr id="711" name=""/>
          <p:cNvPicPr/>
          <p:nvPr/>
        </p:nvPicPr>
        <p:blipFill>
          <a:blip r:embed="rId7">
            <a:extLst/>
          </a:blip>
          <a:stretch>
            <a:fillRect/>
          </a:stretch>
        </p:blipFill>
        <p:spPr>
          <a:xfrm rot="14573992">
            <a:off x="157278" y="6198305"/>
            <a:ext cx="2832113" cy="986255"/>
          </a:xfrm>
          <a:prstGeom prst="rect">
            <a:avLst/>
          </a:prstGeom>
        </p:spPr>
      </p:pic>
      <p:pic>
        <p:nvPicPr>
          <p:cNvPr id="713" name="pasted-image.png"/>
          <p:cNvPicPr/>
          <p:nvPr/>
        </p:nvPicPr>
        <p:blipFill>
          <a:blip r:embed="rId8">
            <a:extLst/>
          </a:blip>
          <a:stretch>
            <a:fillRect/>
          </a:stretch>
        </p:blipFill>
        <p:spPr>
          <a:xfrm>
            <a:off x="100317" y="4707462"/>
            <a:ext cx="1960076" cy="720834"/>
          </a:xfrm>
          <a:prstGeom prst="rect">
            <a:avLst/>
          </a:prstGeom>
          <a:ln w="12700">
            <a:miter lim="400000"/>
          </a:ln>
        </p:spPr>
      </p:pic>
    </p:spTree>
  </p:cSld>
  <p:clrMapOvr>
    <a:masterClrMapping/>
  </p:clrMapOvr>
  <p:transition spd="med" advClick="1"/>
</p:sld>
</file>

<file path=ppt/slides/slide6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grpSp>
        <p:nvGrpSpPr>
          <p:cNvPr id="719" name="Group 719"/>
          <p:cNvGrpSpPr/>
          <p:nvPr/>
        </p:nvGrpSpPr>
        <p:grpSpPr>
          <a:xfrm>
            <a:off x="618770" y="430920"/>
            <a:ext cx="11767260" cy="8891760"/>
            <a:chOff x="-127000" y="-88900"/>
            <a:chExt cx="11767259" cy="8891759"/>
          </a:xfrm>
        </p:grpSpPr>
        <p:pic>
          <p:nvPicPr>
            <p:cNvPr id="718" name="pasted-image.tif"/>
            <p:cNvPicPr/>
            <p:nvPr/>
          </p:nvPicPr>
          <p:blipFill>
            <a:blip r:embed="rId2">
              <a:extLst/>
            </a:blip>
            <a:srcRect l="0" t="0" r="0" b="0"/>
            <a:stretch>
              <a:fillRect/>
            </a:stretch>
          </p:blipFill>
          <p:spPr>
            <a:xfrm>
              <a:off x="0" y="0"/>
              <a:ext cx="11513260" cy="8561560"/>
            </a:xfrm>
            <a:prstGeom prst="rect">
              <a:avLst/>
            </a:prstGeom>
            <a:ln>
              <a:noFill/>
            </a:ln>
            <a:effectLst/>
          </p:spPr>
        </p:pic>
        <p:pic>
          <p:nvPicPr>
            <p:cNvPr id="717" name=""/>
            <p:cNvPicPr/>
            <p:nvPr/>
          </p:nvPicPr>
          <p:blipFill>
            <a:blip r:embed="rId3">
              <a:extLst/>
            </a:blip>
            <a:stretch>
              <a:fillRect/>
            </a:stretch>
          </p:blipFill>
          <p:spPr>
            <a:xfrm>
              <a:off x="-127000" y="-88900"/>
              <a:ext cx="11767260" cy="8891760"/>
            </a:xfrm>
            <a:prstGeom prst="rect">
              <a:avLst/>
            </a:prstGeom>
            <a:effectLst/>
          </p:spPr>
        </p:pic>
      </p:grpSp>
      <p:pic>
        <p:nvPicPr>
          <p:cNvPr id="720" name="happydance.gif"/>
          <p:cNvPicPr/>
          <p:nvPr>
            <a:videoFile r:link="rId4"/>
            <p:extLst>
              <p:ext uri="{DAA4B4D4-6D71-4841-9C94-3DE7FCFB9230}">
                <p14:media xmlns:p14="http://schemas.microsoft.com/office/powerpoint/2010/main" r:embed="rId5"/>
              </p:ext>
            </p:extLst>
          </p:nvPr>
        </p:nvPicPr>
        <p:blipFill>
          <a:blip r:embed="rId6">
            <a:extLst/>
          </a:blip>
          <a:stretch>
            <a:fillRect/>
          </a:stretch>
        </p:blipFill>
        <p:spPr>
          <a:xfrm>
            <a:off x="6471799" y="3676214"/>
            <a:ext cx="1905146" cy="1905146"/>
          </a:xfrm>
          <a:prstGeom prst="rect">
            <a:avLst/>
          </a:prstGeom>
        </p:spPr>
      </p:pic>
    </p:spTree>
  </p:cSld>
  <p:clrMapOvr>
    <a:masterClrMapping/>
  </p:clrMapOvr>
  <p:transitio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nodeType="afterEffect" presetClass="mediacall" presetSubtype="0" presetID="1" grpId="1" fill="hold">
                                  <p:stCondLst>
                                    <p:cond delay="0"/>
                                  </p:stCondLst>
                                  <p:childTnLst>
                                    <p:cmd type="call" cmd="playFrom(0.0)">
                                      <p:cBhvr>
                                        <p:cTn id="6" dur="0" fill="hold"/>
                                        <p:tgtEl>
                                          <p:spTgt spid="720"/>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7" fill="hold" display="0">
                  <p:stCondLst>
                    <p:cond delay="indefinite"/>
                  </p:stCondLst>
                </p:cTn>
                <p:tgtEl>
                  <p:spTgt spid="720"/>
                </p:tgtEl>
              </p:cMediaNode>
            </p:video>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22" name="Shape 722"/>
          <p:cNvSpPr/>
          <p:nvPr>
            <p:ph type="title"/>
          </p:nvPr>
        </p:nvSpPr>
        <p:spPr>
          <a:prstGeom prst="rect">
            <a:avLst/>
          </a:prstGeom>
        </p:spPr>
        <p:txBody>
          <a:bodyPr/>
          <a:lstStyle/>
          <a:p>
            <a:pPr lvl="0">
              <a:defRPr sz="1800">
                <a:solidFill>
                  <a:srgbClr val="000000"/>
                </a:solidFill>
              </a:defRPr>
            </a:pPr>
            <a:r>
              <a:rPr sz="7000">
                <a:solidFill>
                  <a:srgbClr val="D93E2B"/>
                </a:solidFill>
              </a:rPr>
              <a:t>Hijacking Accounts</a:t>
            </a:r>
          </a:p>
        </p:txBody>
      </p:sp>
      <p:grpSp>
        <p:nvGrpSpPr>
          <p:cNvPr id="725" name="Group 725"/>
          <p:cNvGrpSpPr/>
          <p:nvPr/>
        </p:nvGrpSpPr>
        <p:grpSpPr>
          <a:xfrm>
            <a:off x="3368316" y="6596353"/>
            <a:ext cx="6268168" cy="2312893"/>
            <a:chOff x="-127000" y="-88900"/>
            <a:chExt cx="6268167" cy="2312892"/>
          </a:xfrm>
        </p:grpSpPr>
        <p:pic>
          <p:nvPicPr>
            <p:cNvPr id="724" name="pasted-image.png"/>
            <p:cNvPicPr/>
            <p:nvPr/>
          </p:nvPicPr>
          <p:blipFill>
            <a:blip r:embed="rId2">
              <a:extLst/>
            </a:blip>
            <a:stretch>
              <a:fillRect/>
            </a:stretch>
          </p:blipFill>
          <p:spPr>
            <a:xfrm>
              <a:off x="0" y="0"/>
              <a:ext cx="6014168" cy="1982693"/>
            </a:xfrm>
            <a:prstGeom prst="rect">
              <a:avLst/>
            </a:prstGeom>
            <a:ln>
              <a:noFill/>
            </a:ln>
            <a:effectLst/>
          </p:spPr>
        </p:pic>
        <p:pic>
          <p:nvPicPr>
            <p:cNvPr id="723" name=""/>
            <p:cNvPicPr/>
            <p:nvPr/>
          </p:nvPicPr>
          <p:blipFill>
            <a:blip r:embed="rId3">
              <a:extLst/>
            </a:blip>
            <a:stretch>
              <a:fillRect/>
            </a:stretch>
          </p:blipFill>
          <p:spPr>
            <a:xfrm>
              <a:off x="-127000" y="-88900"/>
              <a:ext cx="6268168" cy="2312893"/>
            </a:xfrm>
            <a:prstGeom prst="rect">
              <a:avLst/>
            </a:prstGeom>
            <a:effectLst/>
          </p:spPr>
        </p:pic>
      </p:grpSp>
      <p:pic>
        <p:nvPicPr>
          <p:cNvPr id="726" name="pasted-image.png"/>
          <p:cNvPicPr/>
          <p:nvPr/>
        </p:nvPicPr>
        <p:blipFill>
          <a:blip r:embed="rId4">
            <a:extLst/>
          </a:blip>
          <a:stretch>
            <a:fillRect/>
          </a:stretch>
        </p:blipFill>
        <p:spPr>
          <a:xfrm>
            <a:off x="6836328" y="3442420"/>
            <a:ext cx="1798967" cy="1889563"/>
          </a:xfrm>
          <a:prstGeom prst="rect">
            <a:avLst/>
          </a:prstGeom>
          <a:ln w="12700">
            <a:miter lim="400000"/>
          </a:ln>
        </p:spPr>
      </p:pic>
      <p:pic>
        <p:nvPicPr>
          <p:cNvPr id="727" name="pasted-image.png"/>
          <p:cNvPicPr/>
          <p:nvPr/>
        </p:nvPicPr>
        <p:blipFill>
          <a:blip r:embed="rId5">
            <a:extLst/>
          </a:blip>
          <a:stretch>
            <a:fillRect/>
          </a:stretch>
        </p:blipFill>
        <p:spPr>
          <a:xfrm>
            <a:off x="4369505" y="4039068"/>
            <a:ext cx="2204846" cy="696268"/>
          </a:xfrm>
          <a:prstGeom prst="rect">
            <a:avLst/>
          </a:prstGeom>
          <a:ln w="12700">
            <a:miter lim="400000"/>
          </a:ln>
        </p:spPr>
      </p:pic>
    </p:spTree>
  </p:cSld>
  <p:clrMapOvr>
    <a:masterClrMapping/>
  </p:clrMapOvr>
  <p:transition spd="med" advClick="1"/>
</p:sld>
</file>

<file path=ppt/slides/slide6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29" name="Shape 729"/>
          <p:cNvSpPr/>
          <p:nvPr>
            <p:ph type="title"/>
          </p:nvPr>
        </p:nvSpPr>
        <p:spPr>
          <a:prstGeom prst="rect">
            <a:avLst/>
          </a:prstGeom>
        </p:spPr>
        <p:txBody>
          <a:bodyPr/>
          <a:lstStyle/>
          <a:p>
            <a:pPr lvl="0">
              <a:defRPr sz="1800">
                <a:solidFill>
                  <a:srgbClr val="000000"/>
                </a:solidFill>
              </a:defRPr>
            </a:pPr>
            <a:r>
              <a:rPr sz="7000">
                <a:solidFill>
                  <a:srgbClr val="D93E2B"/>
                </a:solidFill>
              </a:rPr>
              <a:t>Hijacking Accounts</a:t>
            </a:r>
          </a:p>
        </p:txBody>
      </p:sp>
      <p:sp>
        <p:nvSpPr>
          <p:cNvPr id="730" name="Shape 730"/>
          <p:cNvSpPr/>
          <p:nvPr>
            <p:ph type="body" idx="1"/>
          </p:nvPr>
        </p:nvSpPr>
        <p:spPr>
          <a:prstGeom prst="rect">
            <a:avLst/>
          </a:prstGeom>
        </p:spPr>
        <p:txBody>
          <a:bodyPr/>
          <a:lstStyle/>
          <a:p>
            <a:pPr lvl="0">
              <a:defRPr sz="1800">
                <a:solidFill>
                  <a:srgbClr val="000000"/>
                </a:solidFill>
              </a:defRPr>
            </a:pPr>
            <a:r>
              <a:rPr sz="3600">
                <a:solidFill>
                  <a:srgbClr val="414141"/>
                </a:solidFill>
              </a:rPr>
              <a:t>1) Overly permissive crossdomain.xml</a:t>
            </a:r>
            <a:endParaRPr sz="3600">
              <a:solidFill>
                <a:srgbClr val="414141"/>
              </a:solidFill>
            </a:endParaRPr>
          </a:p>
          <a:p>
            <a:pPr lvl="0">
              <a:defRPr sz="1800">
                <a:solidFill>
                  <a:srgbClr val="000000"/>
                </a:solidFill>
              </a:defRPr>
            </a:pPr>
            <a:r>
              <a:rPr sz="3600">
                <a:solidFill>
                  <a:srgbClr val="FF2600"/>
                </a:solidFill>
              </a:rPr>
              <a:t>2) Email change does not require current password</a:t>
            </a:r>
          </a:p>
        </p:txBody>
      </p:sp>
    </p:spTree>
  </p:cSld>
  <p:clrMapOvr>
    <a:masterClrMapping/>
  </p:clrMapOvr>
  <p:transition spd="med" advClick="1"/>
</p:sld>
</file>

<file path=ppt/slides/slide6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32" name="Shape 732"/>
          <p:cNvSpPr/>
          <p:nvPr>
            <p:ph type="title"/>
          </p:nvPr>
        </p:nvSpPr>
        <p:spPr>
          <a:prstGeom prst="rect">
            <a:avLst/>
          </a:prstGeom>
        </p:spPr>
        <p:txBody>
          <a:bodyPr/>
          <a:lstStyle/>
          <a:p>
            <a:pPr lvl="0">
              <a:defRPr sz="1800">
                <a:solidFill>
                  <a:srgbClr val="000000"/>
                </a:solidFill>
              </a:defRPr>
            </a:pPr>
            <a:r>
              <a:rPr sz="7000">
                <a:solidFill>
                  <a:srgbClr val="D93E2B"/>
                </a:solidFill>
              </a:rPr>
              <a:t>Hijacking Accounts</a:t>
            </a:r>
          </a:p>
        </p:txBody>
      </p:sp>
      <p:grpSp>
        <p:nvGrpSpPr>
          <p:cNvPr id="735" name="Group 735"/>
          <p:cNvGrpSpPr/>
          <p:nvPr/>
        </p:nvGrpSpPr>
        <p:grpSpPr>
          <a:xfrm>
            <a:off x="1642733" y="2319395"/>
            <a:ext cx="9719334" cy="6867410"/>
            <a:chOff x="-127000" y="-88900"/>
            <a:chExt cx="9719333" cy="6867409"/>
          </a:xfrm>
        </p:grpSpPr>
        <p:pic>
          <p:nvPicPr>
            <p:cNvPr id="734" name="pasted-image.png"/>
            <p:cNvPicPr/>
            <p:nvPr/>
          </p:nvPicPr>
          <p:blipFill>
            <a:blip r:embed="rId3">
              <a:extLst/>
            </a:blip>
            <a:stretch>
              <a:fillRect/>
            </a:stretch>
          </p:blipFill>
          <p:spPr>
            <a:xfrm>
              <a:off x="0" y="0"/>
              <a:ext cx="9465334" cy="6537210"/>
            </a:xfrm>
            <a:prstGeom prst="rect">
              <a:avLst/>
            </a:prstGeom>
            <a:ln>
              <a:noFill/>
            </a:ln>
            <a:effectLst/>
          </p:spPr>
        </p:pic>
        <p:pic>
          <p:nvPicPr>
            <p:cNvPr id="733" name=""/>
            <p:cNvPicPr/>
            <p:nvPr/>
          </p:nvPicPr>
          <p:blipFill>
            <a:blip r:embed="rId4">
              <a:extLst/>
            </a:blip>
            <a:stretch>
              <a:fillRect/>
            </a:stretch>
          </p:blipFill>
          <p:spPr>
            <a:xfrm>
              <a:off x="-127000" y="-88900"/>
              <a:ext cx="9719334" cy="6867410"/>
            </a:xfrm>
            <a:prstGeom prst="rect">
              <a:avLst/>
            </a:prstGeom>
            <a:effectLst/>
          </p:spPr>
        </p:pic>
      </p:grpSp>
      <p:pic>
        <p:nvPicPr>
          <p:cNvPr id="736" name="pasted-image.png"/>
          <p:cNvPicPr/>
          <p:nvPr/>
        </p:nvPicPr>
        <p:blipFill>
          <a:blip r:embed="rId5">
            <a:extLst/>
          </a:blip>
          <a:stretch>
            <a:fillRect/>
          </a:stretch>
        </p:blipFill>
        <p:spPr>
          <a:xfrm>
            <a:off x="7414410" y="4342234"/>
            <a:ext cx="3774407" cy="493849"/>
          </a:xfrm>
          <a:prstGeom prst="rect">
            <a:avLst/>
          </a:prstGeom>
          <a:ln w="12700">
            <a:miter lim="400000"/>
          </a:ln>
        </p:spPr>
      </p:pic>
      <p:pic>
        <p:nvPicPr>
          <p:cNvPr id="737" name="pasted-image.png"/>
          <p:cNvPicPr/>
          <p:nvPr/>
        </p:nvPicPr>
        <p:blipFill>
          <a:blip r:embed="rId5">
            <a:extLst/>
          </a:blip>
          <a:stretch>
            <a:fillRect/>
          </a:stretch>
        </p:blipFill>
        <p:spPr>
          <a:xfrm>
            <a:off x="1689250" y="4862958"/>
            <a:ext cx="3774407" cy="493848"/>
          </a:xfrm>
          <a:prstGeom prst="rect">
            <a:avLst/>
          </a:prstGeom>
          <a:ln w="12700">
            <a:miter lim="400000"/>
          </a:ln>
        </p:spPr>
      </p:pic>
    </p:spTree>
  </p:cSld>
  <p:clrMapOvr>
    <a:masterClrMapping/>
  </p:clrMapOvr>
  <p:transition spd="med" advClick="1"/>
</p:sld>
</file>

<file path=ppt/slides/slide6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41" name="Shape 741"/>
          <p:cNvSpPr/>
          <p:nvPr>
            <p:ph type="title"/>
          </p:nvPr>
        </p:nvSpPr>
        <p:spPr>
          <a:prstGeom prst="rect">
            <a:avLst/>
          </a:prstGeom>
        </p:spPr>
        <p:txBody>
          <a:bodyPr/>
          <a:lstStyle/>
          <a:p>
            <a:pPr lvl="0">
              <a:defRPr sz="1800">
                <a:solidFill>
                  <a:srgbClr val="000000"/>
                </a:solidFill>
              </a:defRPr>
            </a:pPr>
            <a:r>
              <a:rPr sz="7000">
                <a:solidFill>
                  <a:srgbClr val="D93E2B"/>
                </a:solidFill>
              </a:rPr>
              <a:t>Hijacking Accounts</a:t>
            </a:r>
          </a:p>
        </p:txBody>
      </p:sp>
      <p:grpSp>
        <p:nvGrpSpPr>
          <p:cNvPr id="744" name="Group 744"/>
          <p:cNvGrpSpPr/>
          <p:nvPr/>
        </p:nvGrpSpPr>
        <p:grpSpPr>
          <a:xfrm>
            <a:off x="2664647" y="2222816"/>
            <a:ext cx="7675506" cy="7060568"/>
            <a:chOff x="-127000" y="-88900"/>
            <a:chExt cx="7675505" cy="7060567"/>
          </a:xfrm>
        </p:grpSpPr>
        <p:pic>
          <p:nvPicPr>
            <p:cNvPr id="743" name="pasted-image.png"/>
            <p:cNvPicPr/>
            <p:nvPr/>
          </p:nvPicPr>
          <p:blipFill>
            <a:blip r:embed="rId3">
              <a:extLst/>
            </a:blip>
            <a:stretch>
              <a:fillRect/>
            </a:stretch>
          </p:blipFill>
          <p:spPr>
            <a:xfrm>
              <a:off x="0" y="0"/>
              <a:ext cx="7421506" cy="6730368"/>
            </a:xfrm>
            <a:prstGeom prst="rect">
              <a:avLst/>
            </a:prstGeom>
            <a:ln>
              <a:noFill/>
            </a:ln>
            <a:effectLst/>
          </p:spPr>
        </p:pic>
        <p:pic>
          <p:nvPicPr>
            <p:cNvPr id="742" name=""/>
            <p:cNvPicPr/>
            <p:nvPr/>
          </p:nvPicPr>
          <p:blipFill>
            <a:blip r:embed="rId4">
              <a:extLst/>
            </a:blip>
            <a:stretch>
              <a:fillRect/>
            </a:stretch>
          </p:blipFill>
          <p:spPr>
            <a:xfrm>
              <a:off x="-127000" y="-88900"/>
              <a:ext cx="7675506" cy="7060568"/>
            </a:xfrm>
            <a:prstGeom prst="rect">
              <a:avLst/>
            </a:prstGeom>
            <a:effectLst/>
          </p:spPr>
        </p:pic>
      </p:grpSp>
    </p:spTree>
  </p:cSld>
  <p:clrMapOvr>
    <a:masterClrMapping/>
  </p:clrMapOvr>
  <p:transition spd="med" advClick="1"/>
</p:sld>
</file>

<file path=ppt/slides/slide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3" name="Shape 83"/>
          <p:cNvSpPr/>
          <p:nvPr>
            <p:ph type="title"/>
          </p:nvPr>
        </p:nvSpPr>
        <p:spPr>
          <a:prstGeom prst="rect">
            <a:avLst/>
          </a:prstGeom>
        </p:spPr>
        <p:txBody>
          <a:bodyPr/>
          <a:lstStyle/>
          <a:p>
            <a:pPr lvl="0">
              <a:defRPr sz="1800">
                <a:solidFill>
                  <a:srgbClr val="000000"/>
                </a:solidFill>
              </a:defRPr>
            </a:pPr>
            <a:r>
              <a:rPr sz="7000">
                <a:solidFill>
                  <a:srgbClr val="D93E2B"/>
                </a:solidFill>
              </a:rPr>
              <a:t>What is the crossdomain.xml file?</a:t>
            </a:r>
          </a:p>
        </p:txBody>
      </p:sp>
      <p:sp>
        <p:nvSpPr>
          <p:cNvPr id="84" name="Shape 84"/>
          <p:cNvSpPr/>
          <p:nvPr/>
        </p:nvSpPr>
        <p:spPr>
          <a:xfrm>
            <a:off x="792354" y="3110729"/>
            <a:ext cx="11420092" cy="37592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p>
            <a:pPr lvl="0">
              <a:defRPr sz="1800">
                <a:solidFill>
                  <a:srgbClr val="000000"/>
                </a:solidFill>
              </a:defRPr>
            </a:pPr>
            <a:r>
              <a:rPr sz="3600">
                <a:solidFill>
                  <a:srgbClr val="414141"/>
                </a:solidFill>
              </a:rPr>
              <a:t>If a SWF is embedded at </a:t>
            </a:r>
            <a:r>
              <a:rPr sz="3600">
                <a:solidFill>
                  <a:srgbClr val="FF2600"/>
                </a:solidFill>
              </a:rPr>
              <a:t>siteA.com</a:t>
            </a:r>
            <a:r>
              <a:rPr sz="3600">
                <a:solidFill>
                  <a:srgbClr val="414141"/>
                </a:solidFill>
              </a:rPr>
              <a:t> and tries to load data (XML, RSS, HTML, etc) from </a:t>
            </a:r>
            <a:r>
              <a:rPr sz="3600">
                <a:solidFill>
                  <a:srgbClr val="0433FF"/>
                </a:solidFill>
              </a:rPr>
              <a:t>siteB.com</a:t>
            </a:r>
            <a:r>
              <a:rPr sz="3600">
                <a:solidFill>
                  <a:srgbClr val="414141"/>
                </a:solidFill>
              </a:rPr>
              <a:t> the Flash Player will disallow the request (by default). </a:t>
            </a:r>
            <a:endParaRPr sz="3600">
              <a:solidFill>
                <a:srgbClr val="414141"/>
              </a:solidFill>
            </a:endParaRPr>
          </a:p>
          <a:p>
            <a:pPr lvl="0">
              <a:defRPr sz="1800">
                <a:solidFill>
                  <a:srgbClr val="000000"/>
                </a:solidFill>
              </a:defRPr>
            </a:pPr>
            <a:endParaRPr sz="3600">
              <a:solidFill>
                <a:srgbClr val="414141"/>
              </a:solidFill>
            </a:endParaRPr>
          </a:p>
          <a:p>
            <a:pPr lvl="0">
              <a:defRPr sz="1800">
                <a:solidFill>
                  <a:srgbClr val="000000"/>
                </a:solidFill>
              </a:defRPr>
            </a:pPr>
            <a:r>
              <a:rPr sz="3600">
                <a:solidFill>
                  <a:srgbClr val="0433FF"/>
                </a:solidFill>
              </a:rPr>
              <a:t>siteB.com</a:t>
            </a:r>
            <a:r>
              <a:rPr sz="3600">
                <a:solidFill>
                  <a:srgbClr val="414141"/>
                </a:solidFill>
              </a:rPr>
              <a:t> can grant </a:t>
            </a:r>
            <a:r>
              <a:rPr sz="3600">
                <a:solidFill>
                  <a:srgbClr val="FF2600"/>
                </a:solidFill>
              </a:rPr>
              <a:t>siteA.com</a:t>
            </a:r>
            <a:r>
              <a:rPr sz="3600">
                <a:solidFill>
                  <a:srgbClr val="414141"/>
                </a:solidFill>
              </a:rPr>
              <a:t> access to its data through a cross domain policy file.</a:t>
            </a:r>
          </a:p>
        </p:txBody>
      </p:sp>
      <p:sp>
        <p:nvSpPr>
          <p:cNvPr id="85" name="Shape 85"/>
          <p:cNvSpPr/>
          <p:nvPr/>
        </p:nvSpPr>
        <p:spPr>
          <a:xfrm>
            <a:off x="1270000" y="7802608"/>
            <a:ext cx="10464800" cy="6477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p>
            <a:pPr lvl="0">
              <a:spcBef>
                <a:spcPts val="1200"/>
              </a:spcBef>
              <a:defRPr sz="1800">
                <a:solidFill>
                  <a:srgbClr val="000000"/>
                </a:solidFill>
              </a:defRPr>
            </a:pPr>
            <a:r>
              <a:rPr i="1" sz="3000">
                <a:solidFill>
                  <a:srgbClr val="414141"/>
                </a:solidFill>
              </a:rPr>
              <a:t>– modified, but taken from </a:t>
            </a:r>
            <a:r>
              <a:rPr i="1" sz="3000" u="sng">
                <a:solidFill>
                  <a:srgbClr val="414141"/>
                </a:solidFill>
                <a:hlinkClick r:id="rId3" invalidUrl="" action="" tgtFrame="" tooltip="" history="1" highlightClick="0" endSnd="0"/>
              </a:rPr>
              <a:t>crossdomainmaker.com</a:t>
            </a:r>
          </a:p>
        </p:txBody>
      </p:sp>
    </p:spTree>
  </p:cSld>
  <p:clrMapOvr>
    <a:masterClrMapping/>
  </p:clrMapOvr>
  <p:transition spd="med" advClick="1"/>
</p:sld>
</file>

<file path=ppt/slides/slide7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48" name="Shape 748"/>
          <p:cNvSpPr/>
          <p:nvPr>
            <p:ph type="title"/>
          </p:nvPr>
        </p:nvSpPr>
        <p:spPr>
          <a:xfrm>
            <a:off x="508000" y="787400"/>
            <a:ext cx="11988800" cy="1219200"/>
          </a:xfrm>
          <a:prstGeom prst="rect">
            <a:avLst/>
          </a:prstGeom>
        </p:spPr>
        <p:txBody>
          <a:bodyPr/>
          <a:lstStyle/>
          <a:p>
            <a:pPr lvl="0">
              <a:defRPr sz="1800">
                <a:solidFill>
                  <a:srgbClr val="000000"/>
                </a:solidFill>
              </a:defRPr>
            </a:pPr>
            <a:r>
              <a:rPr sz="7000">
                <a:solidFill>
                  <a:srgbClr val="D93E2B"/>
                </a:solidFill>
              </a:rPr>
              <a:t>Hijacking Accounts</a:t>
            </a:r>
          </a:p>
        </p:txBody>
      </p:sp>
      <p:grpSp>
        <p:nvGrpSpPr>
          <p:cNvPr id="751" name="Group 751"/>
          <p:cNvGrpSpPr/>
          <p:nvPr/>
        </p:nvGrpSpPr>
        <p:grpSpPr>
          <a:xfrm>
            <a:off x="847089" y="2455460"/>
            <a:ext cx="11310622" cy="7184013"/>
            <a:chOff x="-127000" y="-88900"/>
            <a:chExt cx="11310621" cy="7184011"/>
          </a:xfrm>
        </p:grpSpPr>
        <p:pic>
          <p:nvPicPr>
            <p:cNvPr id="750" name="pasted-image.png"/>
            <p:cNvPicPr/>
            <p:nvPr/>
          </p:nvPicPr>
          <p:blipFill>
            <a:blip r:embed="rId2">
              <a:extLst/>
            </a:blip>
            <a:stretch>
              <a:fillRect/>
            </a:stretch>
          </p:blipFill>
          <p:spPr>
            <a:xfrm>
              <a:off x="0" y="0"/>
              <a:ext cx="11056622" cy="6853812"/>
            </a:xfrm>
            <a:prstGeom prst="rect">
              <a:avLst/>
            </a:prstGeom>
            <a:ln>
              <a:noFill/>
            </a:ln>
            <a:effectLst/>
          </p:spPr>
        </p:pic>
        <p:pic>
          <p:nvPicPr>
            <p:cNvPr id="749" name=""/>
            <p:cNvPicPr/>
            <p:nvPr/>
          </p:nvPicPr>
          <p:blipFill>
            <a:blip r:embed="rId3">
              <a:extLst/>
            </a:blip>
            <a:stretch>
              <a:fillRect/>
            </a:stretch>
          </p:blipFill>
          <p:spPr>
            <a:xfrm>
              <a:off x="-127000" y="-88900"/>
              <a:ext cx="11310622" cy="7184012"/>
            </a:xfrm>
            <a:prstGeom prst="rect">
              <a:avLst/>
            </a:prstGeom>
            <a:effectLst/>
          </p:spPr>
        </p:pic>
      </p:grpSp>
    </p:spTree>
  </p:cSld>
  <p:clrMapOvr>
    <a:masterClrMapping/>
  </p:clrMapOvr>
  <p:transition spd="med" advClick="1"/>
</p:sld>
</file>

<file path=ppt/slides/slide7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grpSp>
        <p:nvGrpSpPr>
          <p:cNvPr id="755" name="Group 755"/>
          <p:cNvGrpSpPr/>
          <p:nvPr/>
        </p:nvGrpSpPr>
        <p:grpSpPr>
          <a:xfrm>
            <a:off x="2846624" y="346725"/>
            <a:ext cx="7311552" cy="4736781"/>
            <a:chOff x="-127000" y="-88900"/>
            <a:chExt cx="7311550" cy="4736779"/>
          </a:xfrm>
        </p:grpSpPr>
        <p:pic>
          <p:nvPicPr>
            <p:cNvPr id="754" name="pasted-image.png"/>
            <p:cNvPicPr/>
            <p:nvPr/>
          </p:nvPicPr>
          <p:blipFill>
            <a:blip r:embed="rId2">
              <a:extLst/>
            </a:blip>
            <a:stretch>
              <a:fillRect/>
            </a:stretch>
          </p:blipFill>
          <p:spPr>
            <a:xfrm>
              <a:off x="0" y="0"/>
              <a:ext cx="7057551" cy="4406580"/>
            </a:xfrm>
            <a:prstGeom prst="rect">
              <a:avLst/>
            </a:prstGeom>
            <a:ln>
              <a:noFill/>
            </a:ln>
            <a:effectLst/>
          </p:spPr>
        </p:pic>
        <p:pic>
          <p:nvPicPr>
            <p:cNvPr id="753" name=""/>
            <p:cNvPicPr/>
            <p:nvPr/>
          </p:nvPicPr>
          <p:blipFill>
            <a:blip r:embed="rId3">
              <a:extLst/>
            </a:blip>
            <a:stretch>
              <a:fillRect/>
            </a:stretch>
          </p:blipFill>
          <p:spPr>
            <a:xfrm>
              <a:off x="-127000" y="-88900"/>
              <a:ext cx="7311551" cy="4736780"/>
            </a:xfrm>
            <a:prstGeom prst="rect">
              <a:avLst/>
            </a:prstGeom>
            <a:effectLst/>
          </p:spPr>
        </p:pic>
      </p:grpSp>
    </p:spTree>
  </p:cSld>
  <p:clrMapOvr>
    <a:masterClrMapping/>
  </p:clrMapOvr>
  <p:transition spd="med" advClick="1"/>
</p:sld>
</file>

<file path=ppt/slides/slide7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grpSp>
        <p:nvGrpSpPr>
          <p:cNvPr id="759" name="Group 759"/>
          <p:cNvGrpSpPr/>
          <p:nvPr/>
        </p:nvGrpSpPr>
        <p:grpSpPr>
          <a:xfrm>
            <a:off x="1191659" y="5002627"/>
            <a:ext cx="10621482" cy="4736781"/>
            <a:chOff x="-127000" y="-88900"/>
            <a:chExt cx="10621481" cy="4736779"/>
          </a:xfrm>
        </p:grpSpPr>
        <p:pic>
          <p:nvPicPr>
            <p:cNvPr id="758" name="pasted-image.png"/>
            <p:cNvPicPr/>
            <p:nvPr/>
          </p:nvPicPr>
          <p:blipFill>
            <a:blip r:embed="rId2">
              <a:extLst/>
            </a:blip>
            <a:stretch>
              <a:fillRect/>
            </a:stretch>
          </p:blipFill>
          <p:spPr>
            <a:xfrm>
              <a:off x="0" y="0"/>
              <a:ext cx="10367482" cy="4406580"/>
            </a:xfrm>
            <a:prstGeom prst="rect">
              <a:avLst/>
            </a:prstGeom>
            <a:ln>
              <a:noFill/>
            </a:ln>
            <a:effectLst/>
          </p:spPr>
        </p:pic>
        <p:pic>
          <p:nvPicPr>
            <p:cNvPr id="757" name=""/>
            <p:cNvPicPr/>
            <p:nvPr/>
          </p:nvPicPr>
          <p:blipFill>
            <a:blip r:embed="rId3">
              <a:extLst/>
            </a:blip>
            <a:stretch>
              <a:fillRect/>
            </a:stretch>
          </p:blipFill>
          <p:spPr>
            <a:xfrm>
              <a:off x="-127000" y="-88900"/>
              <a:ext cx="10621482" cy="4736780"/>
            </a:xfrm>
            <a:prstGeom prst="rect">
              <a:avLst/>
            </a:prstGeom>
            <a:effectLst/>
          </p:spPr>
        </p:pic>
      </p:grpSp>
      <p:pic>
        <p:nvPicPr>
          <p:cNvPr id="760" name="pasted-image.png"/>
          <p:cNvPicPr/>
          <p:nvPr/>
        </p:nvPicPr>
        <p:blipFill>
          <a:blip r:embed="rId4">
            <a:extLst/>
          </a:blip>
          <a:stretch>
            <a:fillRect/>
          </a:stretch>
        </p:blipFill>
        <p:spPr>
          <a:xfrm>
            <a:off x="2973624" y="435625"/>
            <a:ext cx="7057552" cy="4406581"/>
          </a:xfrm>
          <a:prstGeom prst="rect">
            <a:avLst/>
          </a:prstGeom>
          <a:ln w="12700">
            <a:miter lim="400000"/>
          </a:ln>
        </p:spPr>
      </p:pic>
    </p:spTree>
  </p:cSld>
  <p:clrMapOvr>
    <a:masterClrMapping/>
  </p:clrMapOvr>
  <p:transition spd="med" advClick="1"/>
</p:sld>
</file>

<file path=ppt/slides/slide7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62" name="Shape 762"/>
          <p:cNvSpPr/>
          <p:nvPr>
            <p:ph type="title"/>
          </p:nvPr>
        </p:nvSpPr>
        <p:spPr>
          <a:xfrm>
            <a:off x="508000" y="787400"/>
            <a:ext cx="11988800" cy="1219200"/>
          </a:xfrm>
          <a:prstGeom prst="rect">
            <a:avLst/>
          </a:prstGeom>
        </p:spPr>
        <p:txBody>
          <a:bodyPr/>
          <a:lstStyle/>
          <a:p>
            <a:pPr lvl="0">
              <a:defRPr sz="1800">
                <a:solidFill>
                  <a:srgbClr val="000000"/>
                </a:solidFill>
              </a:defRPr>
            </a:pPr>
            <a:r>
              <a:rPr sz="7000">
                <a:solidFill>
                  <a:srgbClr val="D93E2B"/>
                </a:solidFill>
              </a:rPr>
              <a:t>Hijacking Accounts</a:t>
            </a:r>
          </a:p>
        </p:txBody>
      </p:sp>
      <p:grpSp>
        <p:nvGrpSpPr>
          <p:cNvPr id="765" name="Group 765"/>
          <p:cNvGrpSpPr/>
          <p:nvPr/>
        </p:nvGrpSpPr>
        <p:grpSpPr>
          <a:xfrm>
            <a:off x="856315" y="2510420"/>
            <a:ext cx="11292170" cy="7024830"/>
            <a:chOff x="-127000" y="-88900"/>
            <a:chExt cx="11292169" cy="7024829"/>
          </a:xfrm>
        </p:grpSpPr>
        <p:pic>
          <p:nvPicPr>
            <p:cNvPr id="764" name="pasted-image.png"/>
            <p:cNvPicPr/>
            <p:nvPr/>
          </p:nvPicPr>
          <p:blipFill>
            <a:blip r:embed="rId2">
              <a:extLst/>
            </a:blip>
            <a:stretch>
              <a:fillRect/>
            </a:stretch>
          </p:blipFill>
          <p:spPr>
            <a:xfrm>
              <a:off x="0" y="0"/>
              <a:ext cx="11038170" cy="6694630"/>
            </a:xfrm>
            <a:prstGeom prst="rect">
              <a:avLst/>
            </a:prstGeom>
            <a:ln>
              <a:noFill/>
            </a:ln>
            <a:effectLst/>
          </p:spPr>
        </p:pic>
        <p:pic>
          <p:nvPicPr>
            <p:cNvPr id="763" name=""/>
            <p:cNvPicPr/>
            <p:nvPr/>
          </p:nvPicPr>
          <p:blipFill>
            <a:blip r:embed="rId3">
              <a:extLst/>
            </a:blip>
            <a:stretch>
              <a:fillRect/>
            </a:stretch>
          </p:blipFill>
          <p:spPr>
            <a:xfrm>
              <a:off x="-127000" y="-88900"/>
              <a:ext cx="11292170" cy="7024830"/>
            </a:xfrm>
            <a:prstGeom prst="rect">
              <a:avLst/>
            </a:prstGeom>
            <a:effectLst/>
          </p:spPr>
        </p:pic>
      </p:grpSp>
    </p:spTree>
  </p:cSld>
  <p:clrMapOvr>
    <a:masterClrMapping/>
  </p:clrMapOvr>
  <p:transition spd="med" advClick="1"/>
</p:sld>
</file>

<file path=ppt/slides/slide7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67" name="Shape 767"/>
          <p:cNvSpPr/>
          <p:nvPr>
            <p:ph type="title"/>
          </p:nvPr>
        </p:nvSpPr>
        <p:spPr>
          <a:prstGeom prst="rect">
            <a:avLst/>
          </a:prstGeom>
        </p:spPr>
        <p:txBody>
          <a:bodyPr/>
          <a:lstStyle/>
          <a:p>
            <a:pPr lvl="0">
              <a:defRPr sz="1800">
                <a:solidFill>
                  <a:srgbClr val="000000"/>
                </a:solidFill>
              </a:defRPr>
            </a:pPr>
            <a:r>
              <a:rPr sz="7000">
                <a:solidFill>
                  <a:srgbClr val="D93E2B"/>
                </a:solidFill>
              </a:rPr>
              <a:t>My Last Trick</a:t>
            </a:r>
          </a:p>
        </p:txBody>
      </p:sp>
      <p:grpSp>
        <p:nvGrpSpPr>
          <p:cNvPr id="770" name="Group 770"/>
          <p:cNvGrpSpPr/>
          <p:nvPr/>
        </p:nvGrpSpPr>
        <p:grpSpPr>
          <a:xfrm>
            <a:off x="929005" y="2260600"/>
            <a:ext cx="11146790" cy="6360972"/>
            <a:chOff x="-127000" y="-88900"/>
            <a:chExt cx="11146788" cy="6360971"/>
          </a:xfrm>
        </p:grpSpPr>
        <p:pic>
          <p:nvPicPr>
            <p:cNvPr id="769" name="pasted-image.png"/>
            <p:cNvPicPr/>
            <p:nvPr/>
          </p:nvPicPr>
          <p:blipFill>
            <a:blip r:embed="rId3">
              <a:extLst/>
            </a:blip>
            <a:stretch>
              <a:fillRect/>
            </a:stretch>
          </p:blipFill>
          <p:spPr>
            <a:xfrm>
              <a:off x="0" y="0"/>
              <a:ext cx="10892789" cy="6030772"/>
            </a:xfrm>
            <a:prstGeom prst="rect">
              <a:avLst/>
            </a:prstGeom>
            <a:ln>
              <a:noFill/>
            </a:ln>
            <a:effectLst/>
          </p:spPr>
        </p:pic>
        <p:pic>
          <p:nvPicPr>
            <p:cNvPr id="768" name=""/>
            <p:cNvPicPr/>
            <p:nvPr/>
          </p:nvPicPr>
          <p:blipFill>
            <a:blip r:embed="rId4">
              <a:extLst/>
            </a:blip>
            <a:stretch>
              <a:fillRect/>
            </a:stretch>
          </p:blipFill>
          <p:spPr>
            <a:xfrm>
              <a:off x="-127000" y="-88900"/>
              <a:ext cx="11146789" cy="6360972"/>
            </a:xfrm>
            <a:prstGeom prst="rect">
              <a:avLst/>
            </a:prstGeom>
            <a:effectLst/>
          </p:spPr>
        </p:pic>
      </p:grpSp>
    </p:spTree>
  </p:cSld>
  <p:clrMapOvr>
    <a:masterClrMapping/>
  </p:clrMapOvr>
  <p:transition spd="med" advClick="1"/>
</p:sld>
</file>

<file path=ppt/slides/slide7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74" name="Shape 774"/>
          <p:cNvSpPr/>
          <p:nvPr>
            <p:ph type="title"/>
          </p:nvPr>
        </p:nvSpPr>
        <p:spPr>
          <a:prstGeom prst="rect">
            <a:avLst/>
          </a:prstGeom>
        </p:spPr>
        <p:txBody>
          <a:bodyPr/>
          <a:lstStyle/>
          <a:p>
            <a:pPr lvl="0">
              <a:defRPr sz="1800">
                <a:solidFill>
                  <a:srgbClr val="000000"/>
                </a:solidFill>
              </a:defRPr>
            </a:pPr>
            <a:r>
              <a:rPr sz="7000">
                <a:solidFill>
                  <a:srgbClr val="D93E2B"/>
                </a:solidFill>
              </a:rPr>
              <a:t>My Last Trick</a:t>
            </a:r>
          </a:p>
        </p:txBody>
      </p:sp>
      <p:grpSp>
        <p:nvGrpSpPr>
          <p:cNvPr id="777" name="Group 777"/>
          <p:cNvGrpSpPr/>
          <p:nvPr/>
        </p:nvGrpSpPr>
        <p:grpSpPr>
          <a:xfrm>
            <a:off x="926238" y="2260600"/>
            <a:ext cx="11152324" cy="6364036"/>
            <a:chOff x="-127000" y="-88900"/>
            <a:chExt cx="11152323" cy="6364035"/>
          </a:xfrm>
        </p:grpSpPr>
        <p:pic>
          <p:nvPicPr>
            <p:cNvPr id="776" name="pasted-image.png"/>
            <p:cNvPicPr/>
            <p:nvPr/>
          </p:nvPicPr>
          <p:blipFill>
            <a:blip r:embed="rId3">
              <a:extLst/>
            </a:blip>
            <a:stretch>
              <a:fillRect/>
            </a:stretch>
          </p:blipFill>
          <p:spPr>
            <a:xfrm>
              <a:off x="0" y="0"/>
              <a:ext cx="10898324" cy="6033836"/>
            </a:xfrm>
            <a:prstGeom prst="rect">
              <a:avLst/>
            </a:prstGeom>
            <a:ln>
              <a:noFill/>
            </a:ln>
            <a:effectLst/>
          </p:spPr>
        </p:pic>
        <p:pic>
          <p:nvPicPr>
            <p:cNvPr id="775" name=""/>
            <p:cNvPicPr/>
            <p:nvPr/>
          </p:nvPicPr>
          <p:blipFill>
            <a:blip r:embed="rId4">
              <a:extLst/>
            </a:blip>
            <a:stretch>
              <a:fillRect/>
            </a:stretch>
          </p:blipFill>
          <p:spPr>
            <a:xfrm>
              <a:off x="-127000" y="-88900"/>
              <a:ext cx="11152324" cy="6364036"/>
            </a:xfrm>
            <a:prstGeom prst="rect">
              <a:avLst/>
            </a:prstGeom>
            <a:effectLst/>
          </p:spPr>
        </p:pic>
      </p:grpSp>
      <p:sp>
        <p:nvSpPr>
          <p:cNvPr id="778" name="Shape 778"/>
          <p:cNvSpPr/>
          <p:nvPr/>
        </p:nvSpPr>
        <p:spPr>
          <a:xfrm>
            <a:off x="1080122" y="8713535"/>
            <a:ext cx="7682186" cy="711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marL="469900" indent="-469900">
              <a:buClr>
                <a:srgbClr val="929292"/>
              </a:buClr>
              <a:buSzPct val="60000"/>
              <a:buFont typeface="Zapf Dingbats"/>
              <a:buChar char="❖"/>
              <a:defRPr sz="1800">
                <a:solidFill>
                  <a:srgbClr val="000000"/>
                </a:solidFill>
              </a:defRPr>
            </a:pPr>
            <a:r>
              <a:rPr sz="3600">
                <a:solidFill>
                  <a:srgbClr val="414141"/>
                </a:solidFill>
              </a:rPr>
              <a:t>Guess who owns </a:t>
            </a:r>
            <a:r>
              <a:rPr sz="3600" u="sng">
                <a:solidFill>
                  <a:srgbClr val="414141"/>
                </a:solidFill>
                <a:hlinkClick r:id="rId5" invalidUrl="" action="" tgtFrame="" tooltip="" history="1" highlightClick="0" endSnd="0"/>
              </a:rPr>
              <a:t>seenonstyle.com</a:t>
            </a:r>
            <a:r>
              <a:rPr sz="3600">
                <a:solidFill>
                  <a:srgbClr val="414141"/>
                </a:solidFill>
              </a:rPr>
              <a:t>?</a:t>
            </a:r>
          </a:p>
        </p:txBody>
      </p:sp>
    </p:spTree>
  </p:cSld>
  <p:clrMapOvr>
    <a:masterClrMapping/>
  </p:clrMapOvr>
  <p:transition spd="med" advClick="1"/>
</p:sld>
</file>

<file path=ppt/slides/slide7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82" name="Shape 782"/>
          <p:cNvSpPr/>
          <p:nvPr>
            <p:ph type="title"/>
          </p:nvPr>
        </p:nvSpPr>
        <p:spPr>
          <a:prstGeom prst="rect">
            <a:avLst/>
          </a:prstGeom>
        </p:spPr>
        <p:txBody>
          <a:bodyPr/>
          <a:lstStyle/>
          <a:p>
            <a:pPr lvl="0">
              <a:defRPr sz="1800">
                <a:solidFill>
                  <a:srgbClr val="000000"/>
                </a:solidFill>
              </a:defRPr>
            </a:pPr>
            <a:r>
              <a:rPr sz="7000">
                <a:solidFill>
                  <a:srgbClr val="D93E2B"/>
                </a:solidFill>
              </a:rPr>
              <a:t>My Last Trick</a:t>
            </a:r>
          </a:p>
        </p:txBody>
      </p:sp>
      <p:pic>
        <p:nvPicPr>
          <p:cNvPr id="783" name="pasted-image.png"/>
          <p:cNvPicPr/>
          <p:nvPr/>
        </p:nvPicPr>
        <p:blipFill>
          <a:blip r:embed="rId2">
            <a:extLst/>
          </a:blip>
          <a:stretch>
            <a:fillRect/>
          </a:stretch>
        </p:blipFill>
        <p:spPr>
          <a:xfrm>
            <a:off x="2029893" y="2178050"/>
            <a:ext cx="8945014" cy="8375650"/>
          </a:xfrm>
          <a:prstGeom prst="rect">
            <a:avLst/>
          </a:prstGeom>
          <a:ln w="12700">
            <a:miter lim="400000"/>
          </a:ln>
        </p:spPr>
      </p:pic>
    </p:spTree>
  </p:cSld>
  <p:clrMapOvr>
    <a:masterClrMapping/>
  </p:clrMapOvr>
  <p:transition spd="med" advClick="1"/>
</p:sld>
</file>

<file path=ppt/slides/slide7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85" name="Shape 785"/>
          <p:cNvSpPr/>
          <p:nvPr>
            <p:ph type="title"/>
          </p:nvPr>
        </p:nvSpPr>
        <p:spPr>
          <a:prstGeom prst="rect">
            <a:avLst/>
          </a:prstGeom>
        </p:spPr>
        <p:txBody>
          <a:bodyPr/>
          <a:lstStyle/>
          <a:p>
            <a:pPr lvl="0">
              <a:defRPr sz="1800">
                <a:solidFill>
                  <a:srgbClr val="000000"/>
                </a:solidFill>
              </a:defRPr>
            </a:pPr>
            <a:r>
              <a:rPr sz="7000">
                <a:solidFill>
                  <a:srgbClr val="D93E2B"/>
                </a:solidFill>
              </a:rPr>
              <a:t>http-crossdomain.nse</a:t>
            </a:r>
          </a:p>
        </p:txBody>
      </p:sp>
      <p:pic>
        <p:nvPicPr>
          <p:cNvPr id="786" name="pasted-image.png"/>
          <p:cNvPicPr/>
          <p:nvPr/>
        </p:nvPicPr>
        <p:blipFill>
          <a:blip r:embed="rId2">
            <a:extLst/>
          </a:blip>
          <a:stretch>
            <a:fillRect/>
          </a:stretch>
        </p:blipFill>
        <p:spPr>
          <a:xfrm>
            <a:off x="278974" y="2324100"/>
            <a:ext cx="12446852" cy="7376541"/>
          </a:xfrm>
          <a:prstGeom prst="rect">
            <a:avLst/>
          </a:prstGeom>
          <a:ln w="12700">
            <a:miter lim="400000"/>
          </a:ln>
        </p:spPr>
      </p:pic>
    </p:spTree>
  </p:cSld>
  <p:clrMapOvr>
    <a:masterClrMapping/>
  </p:clrMapOvr>
  <p:transition spd="med" advClick="1"/>
</p:sld>
</file>

<file path=ppt/slides/slide7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88" name="Shape 788"/>
          <p:cNvSpPr/>
          <p:nvPr>
            <p:ph type="title"/>
          </p:nvPr>
        </p:nvSpPr>
        <p:spPr>
          <a:prstGeom prst="rect">
            <a:avLst/>
          </a:prstGeom>
        </p:spPr>
        <p:txBody>
          <a:bodyPr/>
          <a:lstStyle/>
          <a:p>
            <a:pPr lvl="0">
              <a:defRPr sz="1800">
                <a:solidFill>
                  <a:srgbClr val="000000"/>
                </a:solidFill>
              </a:defRPr>
            </a:pPr>
            <a:r>
              <a:rPr sz="7000">
                <a:solidFill>
                  <a:srgbClr val="D93E2B"/>
                </a:solidFill>
              </a:rPr>
              <a:t>http-crossdomain.nse</a:t>
            </a:r>
          </a:p>
        </p:txBody>
      </p:sp>
      <p:pic>
        <p:nvPicPr>
          <p:cNvPr id="789" name="pasted-image.png"/>
          <p:cNvPicPr/>
          <p:nvPr/>
        </p:nvPicPr>
        <p:blipFill>
          <a:blip r:embed="rId2">
            <a:extLst/>
          </a:blip>
          <a:stretch>
            <a:fillRect/>
          </a:stretch>
        </p:blipFill>
        <p:spPr>
          <a:xfrm>
            <a:off x="278974" y="2324100"/>
            <a:ext cx="12446852" cy="7376541"/>
          </a:xfrm>
          <a:prstGeom prst="rect">
            <a:avLst/>
          </a:prstGeom>
          <a:ln w="12700">
            <a:miter lim="400000"/>
          </a:ln>
        </p:spPr>
      </p:pic>
      <p:sp>
        <p:nvSpPr>
          <p:cNvPr id="790" name="Shape 790"/>
          <p:cNvSpPr/>
          <p:nvPr/>
        </p:nvSpPr>
        <p:spPr>
          <a:xfrm>
            <a:off x="1312927" y="6057636"/>
            <a:ext cx="9222622" cy="366157"/>
          </a:xfrm>
          <a:prstGeom prst="rect">
            <a:avLst/>
          </a:prstGeom>
          <a:ln w="50800">
            <a:solidFill>
              <a:srgbClr val="941100"/>
            </a:solidFill>
            <a:miter lim="400000"/>
          </a:ln>
        </p:spPr>
        <p:txBody>
          <a:bodyPr lIns="0" tIns="0" rIns="0" bIns="0" anchor="ctr"/>
          <a:lstStyle/>
          <a:p>
            <a:pPr lvl="0">
              <a:defRPr sz="3200"/>
            </a:pPr>
          </a:p>
        </p:txBody>
      </p:sp>
    </p:spTree>
  </p:cSld>
  <p:clrMapOvr>
    <a:masterClrMapping/>
  </p:clrMapOvr>
  <p:transition spd="med" advClick="1"/>
</p:sld>
</file>

<file path=ppt/slides/slide7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92" name="Shape 792"/>
          <p:cNvSpPr/>
          <p:nvPr>
            <p:ph type="title"/>
          </p:nvPr>
        </p:nvSpPr>
        <p:spPr>
          <a:prstGeom prst="rect">
            <a:avLst/>
          </a:prstGeom>
        </p:spPr>
        <p:txBody>
          <a:bodyPr/>
          <a:lstStyle/>
          <a:p>
            <a:pPr lvl="0">
              <a:defRPr sz="1800">
                <a:solidFill>
                  <a:srgbClr val="000000"/>
                </a:solidFill>
              </a:defRPr>
            </a:pPr>
            <a:r>
              <a:rPr sz="7000">
                <a:solidFill>
                  <a:srgbClr val="D93E2B"/>
                </a:solidFill>
              </a:rPr>
              <a:t>http-crossdomain.nse</a:t>
            </a:r>
          </a:p>
        </p:txBody>
      </p:sp>
      <p:pic>
        <p:nvPicPr>
          <p:cNvPr id="793" name="pasted-image.png"/>
          <p:cNvPicPr/>
          <p:nvPr/>
        </p:nvPicPr>
        <p:blipFill>
          <a:blip r:embed="rId2">
            <a:extLst/>
          </a:blip>
          <a:stretch>
            <a:fillRect/>
          </a:stretch>
        </p:blipFill>
        <p:spPr>
          <a:xfrm>
            <a:off x="278974" y="2324100"/>
            <a:ext cx="12446852" cy="7376541"/>
          </a:xfrm>
          <a:prstGeom prst="rect">
            <a:avLst/>
          </a:prstGeom>
          <a:ln w="12700">
            <a:miter lim="400000"/>
          </a:ln>
        </p:spPr>
      </p:pic>
      <p:sp>
        <p:nvSpPr>
          <p:cNvPr id="794" name="Shape 794"/>
          <p:cNvSpPr/>
          <p:nvPr/>
        </p:nvSpPr>
        <p:spPr>
          <a:xfrm>
            <a:off x="1312927" y="6057636"/>
            <a:ext cx="9222622" cy="366157"/>
          </a:xfrm>
          <a:prstGeom prst="rect">
            <a:avLst/>
          </a:prstGeom>
          <a:ln w="50800">
            <a:solidFill>
              <a:srgbClr val="941100"/>
            </a:solidFill>
            <a:miter lim="400000"/>
          </a:ln>
        </p:spPr>
        <p:txBody>
          <a:bodyPr lIns="0" tIns="0" rIns="0" bIns="0" anchor="ctr"/>
          <a:lstStyle/>
          <a:p>
            <a:pPr lvl="0">
              <a:defRPr sz="3200"/>
            </a:pPr>
          </a:p>
        </p:txBody>
      </p:sp>
      <p:sp>
        <p:nvSpPr>
          <p:cNvPr id="795" name="Shape 795"/>
          <p:cNvSpPr/>
          <p:nvPr/>
        </p:nvSpPr>
        <p:spPr>
          <a:xfrm>
            <a:off x="287463" y="6699129"/>
            <a:ext cx="12396053" cy="1818715"/>
          </a:xfrm>
          <a:prstGeom prst="rect">
            <a:avLst/>
          </a:prstGeom>
          <a:ln w="50800">
            <a:solidFill>
              <a:srgbClr val="941100"/>
            </a:solidFill>
            <a:miter lim="400000"/>
          </a:ln>
        </p:spPr>
        <p:txBody>
          <a:bodyPr lIns="0" tIns="0" rIns="0" bIns="0" anchor="ctr"/>
          <a:lstStyle/>
          <a:p>
            <a:pPr lvl="0">
              <a:defRPr sz="3200"/>
            </a:pPr>
          </a:p>
        </p:txBody>
      </p:sp>
    </p:spTree>
  </p:cSld>
  <p:clrMapOvr>
    <a:masterClrMapping/>
  </p:clrMapOvr>
  <p:transition spd="med" advClick="1"/>
</p:sld>
</file>

<file path=ppt/slides/slide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9" name="Shape 89"/>
          <p:cNvSpPr/>
          <p:nvPr>
            <p:ph type="title"/>
          </p:nvPr>
        </p:nvSpPr>
        <p:spPr>
          <a:prstGeom prst="rect">
            <a:avLst/>
          </a:prstGeom>
        </p:spPr>
        <p:txBody>
          <a:bodyPr/>
          <a:lstStyle/>
          <a:p>
            <a:pPr lvl="0">
              <a:defRPr sz="1800">
                <a:solidFill>
                  <a:srgbClr val="000000"/>
                </a:solidFill>
              </a:defRPr>
            </a:pPr>
            <a:r>
              <a:rPr sz="7000">
                <a:solidFill>
                  <a:srgbClr val="D93E2B"/>
                </a:solidFill>
              </a:rPr>
              <a:t>GOOD</a:t>
            </a:r>
          </a:p>
        </p:txBody>
      </p:sp>
      <p:grpSp>
        <p:nvGrpSpPr>
          <p:cNvPr id="92" name="Group 92"/>
          <p:cNvGrpSpPr/>
          <p:nvPr/>
        </p:nvGrpSpPr>
        <p:grpSpPr>
          <a:xfrm>
            <a:off x="721613" y="3895032"/>
            <a:ext cx="11561574" cy="3563736"/>
            <a:chOff x="-127000" y="-88900"/>
            <a:chExt cx="11561573" cy="3563735"/>
          </a:xfrm>
        </p:grpSpPr>
        <p:pic>
          <p:nvPicPr>
            <p:cNvPr id="91" name="adobe crossdomain xml.png"/>
            <p:cNvPicPr/>
            <p:nvPr/>
          </p:nvPicPr>
          <p:blipFill>
            <a:blip r:embed="rId3">
              <a:extLst/>
            </a:blip>
            <a:stretch>
              <a:fillRect/>
            </a:stretch>
          </p:blipFill>
          <p:spPr>
            <a:xfrm>
              <a:off x="0" y="0"/>
              <a:ext cx="11307574" cy="3233535"/>
            </a:xfrm>
            <a:prstGeom prst="rect">
              <a:avLst/>
            </a:prstGeom>
            <a:ln>
              <a:noFill/>
            </a:ln>
            <a:effectLst/>
          </p:spPr>
        </p:pic>
        <p:pic>
          <p:nvPicPr>
            <p:cNvPr id="90" name=""/>
            <p:cNvPicPr/>
            <p:nvPr/>
          </p:nvPicPr>
          <p:blipFill>
            <a:blip r:embed="rId4">
              <a:extLst/>
            </a:blip>
            <a:stretch>
              <a:fillRect/>
            </a:stretch>
          </p:blipFill>
          <p:spPr>
            <a:xfrm>
              <a:off x="-127000" y="-88900"/>
              <a:ext cx="11561574" cy="3563735"/>
            </a:xfrm>
            <a:prstGeom prst="rect">
              <a:avLst/>
            </a:prstGeom>
            <a:effectLst/>
          </p:spPr>
        </p:pic>
      </p:grpSp>
    </p:spTree>
  </p:cSld>
  <p:clrMapOvr>
    <a:masterClrMapping/>
  </p:clrMapOvr>
  <p:transition spd="med" advClick="1"/>
</p:sld>
</file>

<file path=ppt/slides/slide8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grpSp>
        <p:nvGrpSpPr>
          <p:cNvPr id="799" name="Group 799"/>
          <p:cNvGrpSpPr/>
          <p:nvPr/>
        </p:nvGrpSpPr>
        <p:grpSpPr>
          <a:xfrm>
            <a:off x="203823" y="197843"/>
            <a:ext cx="11307073" cy="8106403"/>
            <a:chOff x="-127000" y="-88900"/>
            <a:chExt cx="11307071" cy="8106401"/>
          </a:xfrm>
        </p:grpSpPr>
        <p:pic>
          <p:nvPicPr>
            <p:cNvPr id="798" name="pasted-image.png"/>
            <p:cNvPicPr/>
            <p:nvPr/>
          </p:nvPicPr>
          <p:blipFill>
            <a:blip r:embed="rId2">
              <a:extLst/>
            </a:blip>
            <a:stretch>
              <a:fillRect/>
            </a:stretch>
          </p:blipFill>
          <p:spPr>
            <a:xfrm>
              <a:off x="0" y="0"/>
              <a:ext cx="11053072" cy="7776202"/>
            </a:xfrm>
            <a:prstGeom prst="rect">
              <a:avLst/>
            </a:prstGeom>
            <a:ln>
              <a:noFill/>
            </a:ln>
            <a:effectLst/>
          </p:spPr>
        </p:pic>
        <p:pic>
          <p:nvPicPr>
            <p:cNvPr id="797" name=""/>
            <p:cNvPicPr/>
            <p:nvPr/>
          </p:nvPicPr>
          <p:blipFill>
            <a:blip r:embed="rId3">
              <a:extLst/>
            </a:blip>
            <a:stretch>
              <a:fillRect/>
            </a:stretch>
          </p:blipFill>
          <p:spPr>
            <a:xfrm>
              <a:off x="-127000" y="-88900"/>
              <a:ext cx="11307072" cy="8106402"/>
            </a:xfrm>
            <a:prstGeom prst="rect">
              <a:avLst/>
            </a:prstGeom>
            <a:effectLst/>
          </p:spPr>
        </p:pic>
      </p:grpSp>
    </p:spTree>
  </p:cSld>
  <p:clrMapOvr>
    <a:masterClrMapping/>
  </p:clrMapOvr>
  <p:transition spd="med" advClick="1"/>
</p:sld>
</file>

<file path=ppt/slides/slide8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grpSp>
        <p:nvGrpSpPr>
          <p:cNvPr id="803" name="Group 803"/>
          <p:cNvGrpSpPr/>
          <p:nvPr/>
        </p:nvGrpSpPr>
        <p:grpSpPr>
          <a:xfrm>
            <a:off x="203823" y="197843"/>
            <a:ext cx="11307073" cy="8106403"/>
            <a:chOff x="-127000" y="-88900"/>
            <a:chExt cx="11307071" cy="8106401"/>
          </a:xfrm>
        </p:grpSpPr>
        <p:pic>
          <p:nvPicPr>
            <p:cNvPr id="802" name="pasted-image.png"/>
            <p:cNvPicPr/>
            <p:nvPr/>
          </p:nvPicPr>
          <p:blipFill>
            <a:blip r:embed="rId2">
              <a:extLst/>
            </a:blip>
            <a:stretch>
              <a:fillRect/>
            </a:stretch>
          </p:blipFill>
          <p:spPr>
            <a:xfrm>
              <a:off x="0" y="0"/>
              <a:ext cx="11053072" cy="7776202"/>
            </a:xfrm>
            <a:prstGeom prst="rect">
              <a:avLst/>
            </a:prstGeom>
            <a:ln>
              <a:noFill/>
            </a:ln>
            <a:effectLst/>
          </p:spPr>
        </p:pic>
        <p:pic>
          <p:nvPicPr>
            <p:cNvPr id="801" name=""/>
            <p:cNvPicPr/>
            <p:nvPr/>
          </p:nvPicPr>
          <p:blipFill>
            <a:blip r:embed="rId3">
              <a:extLst/>
            </a:blip>
            <a:stretch>
              <a:fillRect/>
            </a:stretch>
          </p:blipFill>
          <p:spPr>
            <a:xfrm>
              <a:off x="-127000" y="-88900"/>
              <a:ext cx="11307072" cy="8106402"/>
            </a:xfrm>
            <a:prstGeom prst="rect">
              <a:avLst/>
            </a:prstGeom>
            <a:effectLst/>
          </p:spPr>
        </p:pic>
      </p:grpSp>
      <p:grpSp>
        <p:nvGrpSpPr>
          <p:cNvPr id="806" name="Group 806"/>
          <p:cNvGrpSpPr/>
          <p:nvPr/>
        </p:nvGrpSpPr>
        <p:grpSpPr>
          <a:xfrm>
            <a:off x="2952796" y="2632995"/>
            <a:ext cx="9918263" cy="6999341"/>
            <a:chOff x="-127000" y="-88900"/>
            <a:chExt cx="9918262" cy="6999340"/>
          </a:xfrm>
        </p:grpSpPr>
        <p:pic>
          <p:nvPicPr>
            <p:cNvPr id="805" name="pasted-image.png"/>
            <p:cNvPicPr/>
            <p:nvPr/>
          </p:nvPicPr>
          <p:blipFill>
            <a:blip r:embed="rId4">
              <a:extLst/>
            </a:blip>
            <a:stretch>
              <a:fillRect/>
            </a:stretch>
          </p:blipFill>
          <p:spPr>
            <a:xfrm>
              <a:off x="0" y="0"/>
              <a:ext cx="9664263" cy="6669141"/>
            </a:xfrm>
            <a:prstGeom prst="rect">
              <a:avLst/>
            </a:prstGeom>
            <a:ln>
              <a:noFill/>
            </a:ln>
            <a:effectLst/>
          </p:spPr>
        </p:pic>
        <p:pic>
          <p:nvPicPr>
            <p:cNvPr id="804" name=""/>
            <p:cNvPicPr/>
            <p:nvPr/>
          </p:nvPicPr>
          <p:blipFill>
            <a:blip r:embed="rId5">
              <a:extLst/>
            </a:blip>
            <a:stretch>
              <a:fillRect/>
            </a:stretch>
          </p:blipFill>
          <p:spPr>
            <a:xfrm>
              <a:off x="-127000" y="-88900"/>
              <a:ext cx="9918263" cy="6999341"/>
            </a:xfrm>
            <a:prstGeom prst="rect">
              <a:avLst/>
            </a:prstGeom>
            <a:effectLst/>
          </p:spPr>
        </p:pic>
      </p:grpSp>
    </p:spTree>
  </p:cSld>
  <p:clrMapOvr>
    <a:masterClrMapping/>
  </p:clrMapOvr>
  <p:transition spd="med" advClick="1"/>
</p:sld>
</file>

<file path=ppt/slides/slide8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grpSp>
        <p:nvGrpSpPr>
          <p:cNvPr id="810" name="Group 810"/>
          <p:cNvGrpSpPr/>
          <p:nvPr/>
        </p:nvGrpSpPr>
        <p:grpSpPr>
          <a:xfrm>
            <a:off x="203823" y="197843"/>
            <a:ext cx="11307073" cy="8106403"/>
            <a:chOff x="-127000" y="-88900"/>
            <a:chExt cx="11307071" cy="8106401"/>
          </a:xfrm>
        </p:grpSpPr>
        <p:pic>
          <p:nvPicPr>
            <p:cNvPr id="809" name="pasted-image.png"/>
            <p:cNvPicPr/>
            <p:nvPr/>
          </p:nvPicPr>
          <p:blipFill>
            <a:blip r:embed="rId3">
              <a:extLst/>
            </a:blip>
            <a:stretch>
              <a:fillRect/>
            </a:stretch>
          </p:blipFill>
          <p:spPr>
            <a:xfrm>
              <a:off x="0" y="0"/>
              <a:ext cx="11053072" cy="7776202"/>
            </a:xfrm>
            <a:prstGeom prst="rect">
              <a:avLst/>
            </a:prstGeom>
            <a:ln>
              <a:noFill/>
            </a:ln>
            <a:effectLst/>
          </p:spPr>
        </p:pic>
        <p:pic>
          <p:nvPicPr>
            <p:cNvPr id="808" name=""/>
            <p:cNvPicPr/>
            <p:nvPr/>
          </p:nvPicPr>
          <p:blipFill>
            <a:blip r:embed="rId4">
              <a:extLst/>
            </a:blip>
            <a:stretch>
              <a:fillRect/>
            </a:stretch>
          </p:blipFill>
          <p:spPr>
            <a:xfrm>
              <a:off x="-127000" y="-88900"/>
              <a:ext cx="11307072" cy="8106402"/>
            </a:xfrm>
            <a:prstGeom prst="rect">
              <a:avLst/>
            </a:prstGeom>
            <a:effectLst/>
          </p:spPr>
        </p:pic>
      </p:grpSp>
      <p:grpSp>
        <p:nvGrpSpPr>
          <p:cNvPr id="813" name="Group 813"/>
          <p:cNvGrpSpPr/>
          <p:nvPr/>
        </p:nvGrpSpPr>
        <p:grpSpPr>
          <a:xfrm>
            <a:off x="2952796" y="2632995"/>
            <a:ext cx="9918263" cy="6999341"/>
            <a:chOff x="-127000" y="-88900"/>
            <a:chExt cx="9918262" cy="6999340"/>
          </a:xfrm>
        </p:grpSpPr>
        <p:pic>
          <p:nvPicPr>
            <p:cNvPr id="812" name="pasted-image.png"/>
            <p:cNvPicPr/>
            <p:nvPr/>
          </p:nvPicPr>
          <p:blipFill>
            <a:blip r:embed="rId5">
              <a:extLst/>
            </a:blip>
            <a:stretch>
              <a:fillRect/>
            </a:stretch>
          </p:blipFill>
          <p:spPr>
            <a:xfrm>
              <a:off x="0" y="0"/>
              <a:ext cx="9664263" cy="6669141"/>
            </a:xfrm>
            <a:prstGeom prst="rect">
              <a:avLst/>
            </a:prstGeom>
            <a:ln>
              <a:noFill/>
            </a:ln>
            <a:effectLst/>
          </p:spPr>
        </p:pic>
        <p:pic>
          <p:nvPicPr>
            <p:cNvPr id="811" name=""/>
            <p:cNvPicPr/>
            <p:nvPr/>
          </p:nvPicPr>
          <p:blipFill>
            <a:blip r:embed="rId6">
              <a:extLst/>
            </a:blip>
            <a:stretch>
              <a:fillRect/>
            </a:stretch>
          </p:blipFill>
          <p:spPr>
            <a:xfrm>
              <a:off x="-127000" y="-88900"/>
              <a:ext cx="9918263" cy="6999341"/>
            </a:xfrm>
            <a:prstGeom prst="rect">
              <a:avLst/>
            </a:prstGeom>
            <a:effectLst/>
          </p:spPr>
        </p:pic>
      </p:grpSp>
      <p:grpSp>
        <p:nvGrpSpPr>
          <p:cNvPr id="816" name="Group 816"/>
          <p:cNvGrpSpPr/>
          <p:nvPr/>
        </p:nvGrpSpPr>
        <p:grpSpPr>
          <a:xfrm>
            <a:off x="4353549" y="3363190"/>
            <a:ext cx="8383031" cy="6230562"/>
            <a:chOff x="-127000" y="-88900"/>
            <a:chExt cx="8383029" cy="6230560"/>
          </a:xfrm>
        </p:grpSpPr>
        <p:pic>
          <p:nvPicPr>
            <p:cNvPr id="815" name="pasted-image.png"/>
            <p:cNvPicPr/>
            <p:nvPr/>
          </p:nvPicPr>
          <p:blipFill>
            <a:blip r:embed="rId7">
              <a:extLst/>
            </a:blip>
            <a:stretch>
              <a:fillRect/>
            </a:stretch>
          </p:blipFill>
          <p:spPr>
            <a:xfrm>
              <a:off x="0" y="0"/>
              <a:ext cx="8129030" cy="5900361"/>
            </a:xfrm>
            <a:prstGeom prst="rect">
              <a:avLst/>
            </a:prstGeom>
            <a:ln>
              <a:noFill/>
            </a:ln>
            <a:effectLst/>
          </p:spPr>
        </p:pic>
        <p:pic>
          <p:nvPicPr>
            <p:cNvPr id="814" name=""/>
            <p:cNvPicPr/>
            <p:nvPr/>
          </p:nvPicPr>
          <p:blipFill>
            <a:blip r:embed="rId8">
              <a:extLst/>
            </a:blip>
            <a:stretch>
              <a:fillRect/>
            </a:stretch>
          </p:blipFill>
          <p:spPr>
            <a:xfrm>
              <a:off x="-127000" y="-88900"/>
              <a:ext cx="8383030" cy="6230561"/>
            </a:xfrm>
            <a:prstGeom prst="rect">
              <a:avLst/>
            </a:prstGeom>
            <a:effectLst/>
          </p:spPr>
        </p:pic>
      </p:grpSp>
    </p:spTree>
  </p:cSld>
  <p:clrMapOvr>
    <a:masterClrMapping/>
  </p:clrMapOvr>
  <p:transition spd="med" advClick="1"/>
</p:sld>
</file>

<file path=ppt/slides/slide8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20" name="Shape 820"/>
          <p:cNvSpPr/>
          <p:nvPr>
            <p:ph type="title"/>
          </p:nvPr>
        </p:nvSpPr>
        <p:spPr>
          <a:prstGeom prst="rect">
            <a:avLst/>
          </a:prstGeom>
        </p:spPr>
        <p:txBody>
          <a:bodyPr/>
          <a:lstStyle/>
          <a:p>
            <a:pPr lvl="0">
              <a:defRPr sz="1800">
                <a:solidFill>
                  <a:srgbClr val="000000"/>
                </a:solidFill>
              </a:defRPr>
            </a:pPr>
            <a:r>
              <a:rPr sz="7000">
                <a:solidFill>
                  <a:srgbClr val="D93E2B"/>
                </a:solidFill>
              </a:rPr>
              <a:t>How can I make my own exploits</a:t>
            </a:r>
          </a:p>
        </p:txBody>
      </p:sp>
      <p:sp>
        <p:nvSpPr>
          <p:cNvPr id="821" name="Shape 821"/>
          <p:cNvSpPr/>
          <p:nvPr>
            <p:ph type="body" idx="1"/>
          </p:nvPr>
        </p:nvSpPr>
        <p:spPr>
          <a:xfrm>
            <a:off x="508000" y="3267072"/>
            <a:ext cx="11988800" cy="6096001"/>
          </a:xfrm>
          <a:prstGeom prst="rect">
            <a:avLst/>
          </a:prstGeom>
        </p:spPr>
        <p:txBody>
          <a:bodyPr/>
          <a:lstStyle/>
          <a:p>
            <a:pPr lvl="0">
              <a:defRPr sz="1800">
                <a:solidFill>
                  <a:srgbClr val="000000"/>
                </a:solidFill>
              </a:defRPr>
            </a:pPr>
            <a:r>
              <a:rPr sz="3300">
                <a:solidFill>
                  <a:srgbClr val="414141"/>
                </a:solidFill>
              </a:rPr>
              <a:t>Download my script from Github. It will:</a:t>
            </a:r>
            <a:endParaRPr sz="3300">
              <a:solidFill>
                <a:srgbClr val="414141"/>
              </a:solidFill>
            </a:endParaRPr>
          </a:p>
          <a:p>
            <a:pPr lvl="1" marL="1320800" indent="-660400">
              <a:buClrTx/>
              <a:buSzPct val="100000"/>
              <a:buFontTx/>
              <a:buAutoNum type="arabicPeriod" startAt="1"/>
              <a:defRPr sz="1800">
                <a:solidFill>
                  <a:srgbClr val="000000"/>
                </a:solidFill>
              </a:defRPr>
            </a:pPr>
            <a:r>
              <a:rPr sz="3300">
                <a:solidFill>
                  <a:srgbClr val="414141"/>
                </a:solidFill>
              </a:rPr>
              <a:t>Download and extract Adobe Flex (SWF Compiler)</a:t>
            </a:r>
            <a:endParaRPr sz="3300">
              <a:solidFill>
                <a:srgbClr val="414141"/>
              </a:solidFill>
            </a:endParaRPr>
          </a:p>
          <a:p>
            <a:pPr lvl="1" marL="1320800" indent="-660400">
              <a:buClrTx/>
              <a:buSzPct val="100000"/>
              <a:buFontTx/>
              <a:buAutoNum type="arabicPeriod" startAt="1"/>
              <a:defRPr sz="1800">
                <a:solidFill>
                  <a:srgbClr val="000000"/>
                </a:solidFill>
              </a:defRPr>
            </a:pPr>
            <a:r>
              <a:rPr sz="3300">
                <a:solidFill>
                  <a:srgbClr val="414141"/>
                </a:solidFill>
              </a:rPr>
              <a:t>Configure Apache, PHP, SSL</a:t>
            </a:r>
            <a:endParaRPr sz="3300">
              <a:solidFill>
                <a:srgbClr val="414141"/>
              </a:solidFill>
            </a:endParaRPr>
          </a:p>
          <a:p>
            <a:pPr lvl="1" marL="1320800" indent="-660400">
              <a:buClrTx/>
              <a:buSzPct val="100000"/>
              <a:buFontTx/>
              <a:buAutoNum type="arabicPeriod" startAt="1"/>
              <a:defRPr sz="1800">
                <a:solidFill>
                  <a:srgbClr val="000000"/>
                </a:solidFill>
              </a:defRPr>
            </a:pPr>
            <a:r>
              <a:rPr sz="3300">
                <a:solidFill>
                  <a:srgbClr val="414141"/>
                </a:solidFill>
              </a:rPr>
              <a:t>Provide you with all of my templates</a:t>
            </a:r>
            <a:endParaRPr sz="3300">
              <a:solidFill>
                <a:srgbClr val="414141"/>
              </a:solidFill>
            </a:endParaRPr>
          </a:p>
          <a:p>
            <a:pPr lvl="1" marL="1320800" indent="-660400">
              <a:buClrTx/>
              <a:buSzPct val="100000"/>
              <a:buFontTx/>
              <a:buAutoNum type="arabicPeriod" startAt="1"/>
              <a:defRPr sz="1800">
                <a:solidFill>
                  <a:srgbClr val="000000"/>
                </a:solidFill>
              </a:defRPr>
            </a:pPr>
            <a:r>
              <a:rPr sz="3300">
                <a:solidFill>
                  <a:srgbClr val="414141"/>
                </a:solidFill>
              </a:rPr>
              <a:t>Provide you with the catcher script (catcher.php)</a:t>
            </a:r>
            <a:endParaRPr sz="3300">
              <a:solidFill>
                <a:srgbClr val="414141"/>
              </a:solidFill>
            </a:endParaRPr>
          </a:p>
          <a:p>
            <a:pPr lvl="1" marL="1320800" indent="-660400">
              <a:buClrTx/>
              <a:buSzPct val="100000"/>
              <a:buFontTx/>
              <a:buAutoNum type="arabicPeriod" startAt="1"/>
              <a:defRPr sz="1800">
                <a:solidFill>
                  <a:srgbClr val="000000"/>
                </a:solidFill>
              </a:defRPr>
            </a:pPr>
            <a:r>
              <a:rPr sz="3300">
                <a:solidFill>
                  <a:srgbClr val="414141"/>
                </a:solidFill>
              </a:rPr>
              <a:t>Tell you how to compile your ActionScript files</a:t>
            </a:r>
            <a:endParaRPr sz="3300">
              <a:solidFill>
                <a:srgbClr val="414141"/>
              </a:solidFill>
            </a:endParaRPr>
          </a:p>
          <a:p>
            <a:pPr lvl="1" marL="1320800" indent="-660400">
              <a:buClrTx/>
              <a:buSzPct val="100000"/>
              <a:buFontTx/>
              <a:buAutoNum type="arabicPeriod" startAt="6"/>
              <a:defRPr sz="1800">
                <a:solidFill>
                  <a:srgbClr val="000000"/>
                </a:solidFill>
              </a:defRPr>
            </a:pPr>
            <a:r>
              <a:rPr sz="3300">
                <a:solidFill>
                  <a:srgbClr val="414141"/>
                </a:solidFill>
              </a:rPr>
              <a:t>Install NMAP script</a:t>
            </a:r>
          </a:p>
        </p:txBody>
      </p:sp>
      <p:grpSp>
        <p:nvGrpSpPr>
          <p:cNvPr id="824" name="Group 824"/>
          <p:cNvGrpSpPr/>
          <p:nvPr/>
        </p:nvGrpSpPr>
        <p:grpSpPr>
          <a:xfrm>
            <a:off x="809562" y="2324100"/>
            <a:ext cx="11385676" cy="1273173"/>
            <a:chOff x="-127000" y="-88900"/>
            <a:chExt cx="11385674" cy="1273172"/>
          </a:xfrm>
        </p:grpSpPr>
        <p:pic>
          <p:nvPicPr>
            <p:cNvPr id="823" name="pasted-image.png"/>
            <p:cNvPicPr/>
            <p:nvPr/>
          </p:nvPicPr>
          <p:blipFill>
            <a:blip r:embed="rId2">
              <a:extLst/>
            </a:blip>
            <a:stretch>
              <a:fillRect/>
            </a:stretch>
          </p:blipFill>
          <p:spPr>
            <a:xfrm>
              <a:off x="0" y="0"/>
              <a:ext cx="11131675" cy="942973"/>
            </a:xfrm>
            <a:prstGeom prst="rect">
              <a:avLst/>
            </a:prstGeom>
            <a:ln>
              <a:noFill/>
            </a:ln>
            <a:effectLst/>
          </p:spPr>
        </p:pic>
        <p:pic>
          <p:nvPicPr>
            <p:cNvPr id="822" name=""/>
            <p:cNvPicPr/>
            <p:nvPr/>
          </p:nvPicPr>
          <p:blipFill>
            <a:blip r:embed="rId3">
              <a:extLst/>
            </a:blip>
            <a:stretch>
              <a:fillRect/>
            </a:stretch>
          </p:blipFill>
          <p:spPr>
            <a:xfrm>
              <a:off x="-127000" y="-88900"/>
              <a:ext cx="11385675" cy="1273173"/>
            </a:xfrm>
            <a:prstGeom prst="rect">
              <a:avLst/>
            </a:prstGeom>
            <a:effectLst/>
          </p:spPr>
        </p:pic>
      </p:grpSp>
    </p:spTree>
  </p:cSld>
  <p:clrMapOvr>
    <a:masterClrMapping/>
  </p:clrMapOvr>
  <p:transition spd="med" advClick="1"/>
</p:sld>
</file>

<file path=ppt/slides/slide8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26" name="Shape 826"/>
          <p:cNvSpPr/>
          <p:nvPr>
            <p:ph type="title"/>
          </p:nvPr>
        </p:nvSpPr>
        <p:spPr>
          <a:prstGeom prst="rect">
            <a:avLst/>
          </a:prstGeom>
        </p:spPr>
        <p:txBody>
          <a:bodyPr/>
          <a:lstStyle/>
          <a:p>
            <a:pPr lvl="0">
              <a:defRPr sz="1800">
                <a:solidFill>
                  <a:srgbClr val="000000"/>
                </a:solidFill>
              </a:defRPr>
            </a:pPr>
            <a:r>
              <a:rPr sz="7000">
                <a:solidFill>
                  <a:srgbClr val="D93E2B"/>
                </a:solidFill>
              </a:rPr>
              <a:t>Prior Work</a:t>
            </a:r>
          </a:p>
        </p:txBody>
      </p:sp>
      <p:sp>
        <p:nvSpPr>
          <p:cNvPr id="827" name="Shape 827"/>
          <p:cNvSpPr/>
          <p:nvPr>
            <p:ph type="body" idx="1"/>
          </p:nvPr>
        </p:nvSpPr>
        <p:spPr>
          <a:xfrm>
            <a:off x="1570115" y="2628900"/>
            <a:ext cx="10999809" cy="6841761"/>
          </a:xfrm>
          <a:prstGeom prst="rect">
            <a:avLst/>
          </a:prstGeom>
        </p:spPr>
        <p:txBody>
          <a:bodyPr/>
          <a:lstStyle/>
          <a:p>
            <a:pPr lvl="0" marL="0" indent="0" defTabSz="543305">
              <a:spcBef>
                <a:spcPts val="2200"/>
              </a:spcBef>
              <a:buClrTx/>
              <a:buSzTx/>
              <a:buFontTx/>
              <a:buNone/>
              <a:defRPr sz="1800">
                <a:solidFill>
                  <a:srgbClr val="000000"/>
                </a:solidFill>
              </a:defRPr>
            </a:pPr>
            <a:r>
              <a:rPr b="1" sz="2418">
                <a:solidFill>
                  <a:srgbClr val="414141"/>
                </a:solidFill>
              </a:rPr>
              <a:t>Chris Shiflett</a:t>
            </a:r>
            <a:r>
              <a:rPr sz="2418">
                <a:solidFill>
                  <a:srgbClr val="414141"/>
                </a:solidFill>
              </a:rPr>
              <a:t>: </a:t>
            </a:r>
            <a:r>
              <a:rPr sz="2046">
                <a:solidFill>
                  <a:srgbClr val="414141"/>
                </a:solidFill>
                <a:hlinkClick r:id="rId2" invalidUrl="" action="" tgtFrame="" tooltip="" history="1" highlightClick="0" endSnd="0"/>
              </a:rPr>
              <a:t>Dangers of cross domain...</a:t>
            </a:r>
            <a:r>
              <a:rPr sz="2046">
                <a:solidFill>
                  <a:srgbClr val="414141"/>
                </a:solidFill>
              </a:rPr>
              <a:t>, </a:t>
            </a:r>
            <a:r>
              <a:rPr sz="2046">
                <a:solidFill>
                  <a:srgbClr val="414141"/>
                </a:solidFill>
                <a:hlinkClick r:id="rId3" invalidUrl="" action="" tgtFrame="" tooltip="" history="1" highlightClick="0" endSnd="0"/>
              </a:rPr>
              <a:t>Crossdomain.xml Witch Hunt</a:t>
            </a:r>
            <a:br>
              <a:rPr sz="2418">
                <a:solidFill>
                  <a:srgbClr val="414141"/>
                </a:solidFill>
              </a:rPr>
            </a:br>
            <a:r>
              <a:rPr b="1" sz="2418">
                <a:solidFill>
                  <a:srgbClr val="414141"/>
                </a:solidFill>
              </a:rPr>
              <a:t>Julien Couvreur</a:t>
            </a:r>
            <a:r>
              <a:rPr sz="2418">
                <a:solidFill>
                  <a:srgbClr val="414141"/>
                </a:solidFill>
              </a:rPr>
              <a:t>: </a:t>
            </a:r>
            <a:r>
              <a:rPr sz="2046">
                <a:solidFill>
                  <a:srgbClr val="414141"/>
                </a:solidFill>
                <a:hlinkClick r:id="rId4" invalidUrl="" action="" tgtFrame="" tooltip="" history="1" highlightClick="0" endSnd="0"/>
              </a:rPr>
              <a:t>Crossdomain.xml security warning</a:t>
            </a:r>
            <a:br>
              <a:rPr sz="2418">
                <a:solidFill>
                  <a:srgbClr val="414141"/>
                </a:solidFill>
              </a:rPr>
            </a:br>
            <a:r>
              <a:rPr b="1" sz="2418">
                <a:solidFill>
                  <a:srgbClr val="414141"/>
                </a:solidFill>
              </a:rPr>
              <a:t>Jeremiah Grossman</a:t>
            </a:r>
            <a:r>
              <a:rPr sz="2418">
                <a:solidFill>
                  <a:srgbClr val="414141"/>
                </a:solidFill>
              </a:rPr>
              <a:t>:</a:t>
            </a:r>
            <a:r>
              <a:rPr sz="2046">
                <a:solidFill>
                  <a:srgbClr val="414141"/>
                </a:solidFill>
                <a:hlinkClick r:id="rId5" invalidUrl="" action="" tgtFrame="" tooltip="" history="1" highlightClick="0" endSnd="0"/>
              </a:rPr>
              <a:t>Crossdomain.xml statistics</a:t>
            </a:r>
            <a:br>
              <a:rPr b="1" sz="2418">
                <a:solidFill>
                  <a:srgbClr val="414141"/>
                </a:solidFill>
              </a:rPr>
            </a:br>
            <a:endParaRPr b="1" sz="2418">
              <a:solidFill>
                <a:srgbClr val="414141"/>
              </a:solidFill>
            </a:endParaRPr>
          </a:p>
          <a:p>
            <a:pPr lvl="0" marL="0" indent="0" defTabSz="543305">
              <a:spcBef>
                <a:spcPts val="2200"/>
              </a:spcBef>
              <a:buClrTx/>
              <a:buSzTx/>
              <a:buFontTx/>
              <a:buNone/>
              <a:defRPr sz="1800">
                <a:solidFill>
                  <a:srgbClr val="000000"/>
                </a:solidFill>
              </a:defRPr>
            </a:pPr>
            <a:br>
              <a:rPr b="1" sz="2418">
                <a:solidFill>
                  <a:srgbClr val="414141"/>
                </a:solidFill>
              </a:rPr>
            </a:br>
            <a:r>
              <a:rPr b="1" sz="2418">
                <a:solidFill>
                  <a:srgbClr val="414141"/>
                </a:solidFill>
              </a:rPr>
              <a:t>Erlend Ofedel:</a:t>
            </a:r>
            <a:r>
              <a:rPr sz="2418">
                <a:solidFill>
                  <a:srgbClr val="414141"/>
                </a:solidFill>
              </a:rPr>
              <a:t> </a:t>
            </a:r>
            <a:r>
              <a:rPr sz="2046">
                <a:solidFill>
                  <a:srgbClr val="414141"/>
                </a:solidFill>
                <a:hlinkClick r:id="rId6" invalidUrl="" action="" tgtFrame="" tooltip="" history="1" highlightClick="0" endSnd="0"/>
              </a:rPr>
              <a:t>Why you need to lock down your...</a:t>
            </a:r>
            <a:r>
              <a:rPr sz="2046">
                <a:solidFill>
                  <a:srgbClr val="414141"/>
                </a:solidFill>
              </a:rPr>
              <a:t>,  </a:t>
            </a:r>
            <a:r>
              <a:rPr sz="2046">
                <a:solidFill>
                  <a:srgbClr val="414141"/>
                </a:solidFill>
                <a:hlinkClick r:id="rId7" invalidUrl="" action="" tgtFrame="" tooltip="" history="1" highlightClick="0" endSnd="0"/>
              </a:rPr>
              <a:t>Created MalaRIA-Proxy</a:t>
            </a:r>
            <a:br>
              <a:rPr b="1" sz="2418">
                <a:solidFill>
                  <a:srgbClr val="414141"/>
                </a:solidFill>
              </a:rPr>
            </a:br>
            <a:r>
              <a:rPr b="1" sz="2418">
                <a:solidFill>
                  <a:srgbClr val="414141"/>
                </a:solidFill>
              </a:rPr>
              <a:t>Mike Bailey:</a:t>
            </a:r>
            <a:r>
              <a:rPr sz="2418">
                <a:solidFill>
                  <a:srgbClr val="414141"/>
                </a:solidFill>
              </a:rPr>
              <a:t> </a:t>
            </a:r>
            <a:r>
              <a:rPr sz="2046">
                <a:solidFill>
                  <a:srgbClr val="414141"/>
                </a:solidFill>
                <a:hlinkClick r:id="rId8" invalidUrl="" action="" tgtFrame="" tooltip="" history="1" highlightClick="0" endSnd="0"/>
              </a:rPr>
              <a:t>New, Neat, and Ridiculous Flash Hacks</a:t>
            </a:r>
            <a:br>
              <a:rPr b="1" sz="3348">
                <a:solidFill>
                  <a:srgbClr val="414141"/>
                </a:solidFill>
              </a:rPr>
            </a:br>
            <a:br>
              <a:rPr b="1" sz="3348">
                <a:solidFill>
                  <a:srgbClr val="414141"/>
                </a:solidFill>
              </a:rPr>
            </a:br>
            <a:r>
              <a:rPr b="1" sz="2418">
                <a:solidFill>
                  <a:srgbClr val="414141"/>
                </a:solidFill>
              </a:rPr>
              <a:t>FORTH-ICS:</a:t>
            </a:r>
            <a:r>
              <a:rPr sz="2418">
                <a:solidFill>
                  <a:srgbClr val="414141"/>
                </a:solidFill>
              </a:rPr>
              <a:t> </a:t>
            </a:r>
            <a:r>
              <a:rPr sz="2046">
                <a:solidFill>
                  <a:srgbClr val="414141"/>
                </a:solidFill>
                <a:hlinkClick r:id="rId9" invalidUrl="" action="" tgtFrame="" tooltip="" history="1" highlightClick="0" endSnd="0"/>
              </a:rPr>
              <a:t>An Empirical Study on the Security of Cross-Domain Policies…</a:t>
            </a:r>
            <a:br>
              <a:rPr sz="2418">
                <a:solidFill>
                  <a:srgbClr val="414141"/>
                </a:solidFill>
              </a:rPr>
            </a:br>
            <a:r>
              <a:rPr b="1" sz="2418">
                <a:solidFill>
                  <a:srgbClr val="414141"/>
                </a:solidFill>
              </a:rPr>
              <a:t>SAP Research: </a:t>
            </a:r>
            <a:r>
              <a:rPr sz="2046">
                <a:solidFill>
                  <a:srgbClr val="414141"/>
                </a:solidFill>
                <a:hlinkClick r:id="rId10" invalidUrl="" action="" tgtFrame="" tooltip="" history="1" highlightClick="0" endSnd="0"/>
              </a:rPr>
              <a:t>Client-Side Cross-Domain Requests...</a:t>
            </a:r>
            <a:r>
              <a:rPr sz="2418">
                <a:solidFill>
                  <a:srgbClr val="414141"/>
                </a:solidFill>
              </a:rPr>
              <a:t>, </a:t>
            </a:r>
            <a:r>
              <a:rPr sz="2046">
                <a:solidFill>
                  <a:srgbClr val="414141"/>
                </a:solidFill>
                <a:hlinkClick r:id="rId11" invalidUrl="" action="" tgtFrame="" tooltip="" history="1" highlightClick="0" endSnd="0"/>
              </a:rPr>
              <a:t>The State of the Cross-domain Nation</a:t>
            </a:r>
            <a:br>
              <a:rPr sz="2418">
                <a:solidFill>
                  <a:srgbClr val="414141"/>
                </a:solidFill>
              </a:rPr>
            </a:br>
            <a:r>
              <a:rPr b="1" sz="2418">
                <a:solidFill>
                  <a:srgbClr val="414141"/>
                </a:solidFill>
              </a:rPr>
              <a:t>UC San Diego:  </a:t>
            </a:r>
            <a:r>
              <a:rPr sz="2046">
                <a:solidFill>
                  <a:srgbClr val="414141"/>
                </a:solidFill>
                <a:hlinkClick r:id="rId12" invalidUrl="" action="" tgtFrame="" tooltip="" history="1" highlightClick="0" endSnd="0"/>
              </a:rPr>
              <a:t>Analyzing the Crossdomain Policies of Flash Applications</a:t>
            </a:r>
            <a:endParaRPr sz="2046">
              <a:solidFill>
                <a:srgbClr val="414141"/>
              </a:solidFill>
            </a:endParaRPr>
          </a:p>
          <a:p>
            <a:pPr lvl="0" marL="0" indent="0" defTabSz="543305">
              <a:spcBef>
                <a:spcPts val="2200"/>
              </a:spcBef>
              <a:buClrTx/>
              <a:buSzTx/>
              <a:buFontTx/>
              <a:buNone/>
              <a:defRPr sz="1800">
                <a:solidFill>
                  <a:srgbClr val="000000"/>
                </a:solidFill>
              </a:defRPr>
            </a:pPr>
            <a:br>
              <a:rPr b="1" sz="2697">
                <a:solidFill>
                  <a:srgbClr val="414141"/>
                </a:solidFill>
              </a:rPr>
            </a:br>
            <a:r>
              <a:rPr b="1" sz="2418">
                <a:solidFill>
                  <a:srgbClr val="414141"/>
                </a:solidFill>
              </a:rPr>
              <a:t>Gursev Kalra:</a:t>
            </a:r>
            <a:r>
              <a:rPr sz="2418">
                <a:solidFill>
                  <a:srgbClr val="414141"/>
                </a:solidFill>
              </a:rPr>
              <a:t> </a:t>
            </a:r>
            <a:r>
              <a:rPr sz="2046">
                <a:solidFill>
                  <a:srgbClr val="414141"/>
                </a:solidFill>
                <a:hlinkClick r:id="rId13" invalidUrl="" action="" tgtFrame="" tooltip="" history="1" highlightClick="0" endSnd="0"/>
              </a:rPr>
              <a:t>Same Origin Policy Bypass with Flash</a:t>
            </a:r>
            <a:br>
              <a:rPr sz="2418">
                <a:solidFill>
                  <a:srgbClr val="414141"/>
                </a:solidFill>
              </a:rPr>
            </a:br>
          </a:p>
        </p:txBody>
      </p:sp>
      <p:sp>
        <p:nvSpPr>
          <p:cNvPr id="828" name="Shape 828"/>
          <p:cNvSpPr/>
          <p:nvPr/>
        </p:nvSpPr>
        <p:spPr>
          <a:xfrm>
            <a:off x="354877" y="2503624"/>
            <a:ext cx="1300388" cy="7092312"/>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normAutofit fontScale="100000" lnSpcReduction="0"/>
          </a:bodyPr>
          <a:lstStyle/>
          <a:p>
            <a:pPr lvl="0" algn="l">
              <a:spcBef>
                <a:spcPts val="2400"/>
              </a:spcBef>
              <a:defRPr sz="1800">
                <a:solidFill>
                  <a:srgbClr val="000000"/>
                </a:solidFill>
              </a:defRPr>
            </a:pPr>
            <a:r>
              <a:rPr b="1" sz="3600">
                <a:solidFill>
                  <a:srgbClr val="414141"/>
                </a:solidFill>
              </a:rPr>
              <a:t>2006</a:t>
            </a:r>
            <a:br>
              <a:rPr b="1" sz="3600">
                <a:solidFill>
                  <a:srgbClr val="414141"/>
                </a:solidFill>
              </a:rPr>
            </a:br>
            <a:endParaRPr b="1" sz="3600">
              <a:solidFill>
                <a:srgbClr val="414141"/>
              </a:solidFill>
            </a:endParaRPr>
          </a:p>
          <a:p>
            <a:pPr lvl="0" algn="l">
              <a:spcBef>
                <a:spcPts val="2400"/>
              </a:spcBef>
              <a:defRPr sz="1800">
                <a:solidFill>
                  <a:srgbClr val="000000"/>
                </a:solidFill>
              </a:defRPr>
            </a:pPr>
            <a:br>
              <a:rPr b="1" sz="2600">
                <a:solidFill>
                  <a:srgbClr val="414141"/>
                </a:solidFill>
              </a:rPr>
            </a:br>
            <a:r>
              <a:rPr b="1" sz="3600">
                <a:solidFill>
                  <a:srgbClr val="414141"/>
                </a:solidFill>
              </a:rPr>
              <a:t>2010</a:t>
            </a:r>
            <a:br>
              <a:rPr b="1" sz="2600">
                <a:solidFill>
                  <a:srgbClr val="414141"/>
                </a:solidFill>
              </a:rPr>
            </a:br>
            <a:br>
              <a:rPr b="1" sz="3600">
                <a:solidFill>
                  <a:srgbClr val="414141"/>
                </a:solidFill>
              </a:rPr>
            </a:br>
            <a:br>
              <a:rPr b="1" sz="3600">
                <a:solidFill>
                  <a:srgbClr val="414141"/>
                </a:solidFill>
              </a:rPr>
            </a:br>
            <a:r>
              <a:rPr b="1" sz="3600">
                <a:solidFill>
                  <a:srgbClr val="414141"/>
                </a:solidFill>
              </a:rPr>
              <a:t>2011</a:t>
            </a:r>
            <a:endParaRPr b="1" sz="3600">
              <a:solidFill>
                <a:srgbClr val="414141"/>
              </a:solidFill>
            </a:endParaRPr>
          </a:p>
          <a:p>
            <a:pPr lvl="0" algn="l">
              <a:spcBef>
                <a:spcPts val="2400"/>
              </a:spcBef>
              <a:defRPr sz="1800">
                <a:solidFill>
                  <a:srgbClr val="000000"/>
                </a:solidFill>
              </a:defRPr>
            </a:pPr>
            <a:br>
              <a:rPr b="1" sz="3600">
                <a:solidFill>
                  <a:srgbClr val="414141"/>
                </a:solidFill>
              </a:rPr>
            </a:br>
            <a:r>
              <a:rPr b="1" sz="3600">
                <a:solidFill>
                  <a:srgbClr val="414141"/>
                </a:solidFill>
              </a:rPr>
              <a:t>2013</a:t>
            </a:r>
          </a:p>
        </p:txBody>
      </p:sp>
    </p:spTree>
  </p:cSld>
  <p:clrMapOvr>
    <a:masterClrMapping/>
  </p:clrMapOvr>
  <p:transition spd="med" advClick="1"/>
</p:sld>
</file>

<file path=ppt/slides/slide8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30" name="Shape 830"/>
          <p:cNvSpPr/>
          <p:nvPr>
            <p:ph type="title"/>
          </p:nvPr>
        </p:nvSpPr>
        <p:spPr>
          <a:prstGeom prst="rect">
            <a:avLst/>
          </a:prstGeom>
        </p:spPr>
        <p:txBody>
          <a:bodyPr/>
          <a:lstStyle/>
          <a:p>
            <a:pPr lvl="0">
              <a:defRPr sz="1800">
                <a:solidFill>
                  <a:srgbClr val="000000"/>
                </a:solidFill>
              </a:defRPr>
            </a:pPr>
            <a:r>
              <a:rPr sz="7000">
                <a:solidFill>
                  <a:srgbClr val="D93E2B"/>
                </a:solidFill>
              </a:rPr>
              <a:t>Thank you!</a:t>
            </a:r>
          </a:p>
        </p:txBody>
      </p:sp>
      <p:sp>
        <p:nvSpPr>
          <p:cNvPr id="831" name="Shape 831"/>
          <p:cNvSpPr/>
          <p:nvPr>
            <p:ph type="body" idx="1"/>
          </p:nvPr>
        </p:nvSpPr>
        <p:spPr>
          <a:xfrm>
            <a:off x="508000" y="5919847"/>
            <a:ext cx="11988800" cy="3106843"/>
          </a:xfrm>
          <a:prstGeom prst="rect">
            <a:avLst/>
          </a:prstGeom>
        </p:spPr>
        <p:txBody>
          <a:bodyPr/>
          <a:lstStyle/>
          <a:p>
            <a:pPr lvl="0" marL="0" indent="0">
              <a:buClrTx/>
              <a:buSzTx/>
              <a:buFontTx/>
              <a:buNone/>
              <a:defRPr sz="1800">
                <a:solidFill>
                  <a:srgbClr val="000000"/>
                </a:solidFill>
              </a:defRPr>
            </a:pPr>
            <a:r>
              <a:rPr sz="2600">
                <a:solidFill>
                  <a:srgbClr val="414141"/>
                </a:solidFill>
              </a:rPr>
              <a:t>Blog: </a:t>
            </a:r>
            <a:r>
              <a:rPr sz="2600" u="sng">
                <a:solidFill>
                  <a:srgbClr val="414141"/>
                </a:solidFill>
                <a:hlinkClick r:id="rId3" invalidUrl="" action="" tgtFrame="" tooltip="" history="1" highlightClick="0" endSnd="0"/>
              </a:rPr>
              <a:t>http://sethsec.blogspot.com</a:t>
            </a:r>
            <a:endParaRPr sz="2600">
              <a:solidFill>
                <a:srgbClr val="414141"/>
              </a:solidFill>
            </a:endParaRPr>
          </a:p>
          <a:p>
            <a:pPr lvl="0" marL="0" indent="0">
              <a:buClrTx/>
              <a:buSzTx/>
              <a:buFontTx/>
              <a:buNone/>
              <a:defRPr sz="1800">
                <a:solidFill>
                  <a:srgbClr val="000000"/>
                </a:solidFill>
              </a:defRPr>
            </a:pPr>
            <a:r>
              <a:rPr sz="2600">
                <a:solidFill>
                  <a:srgbClr val="414141"/>
                </a:solidFill>
              </a:rPr>
              <a:t>Github: </a:t>
            </a:r>
            <a:r>
              <a:rPr sz="2600" u="sng">
                <a:solidFill>
                  <a:srgbClr val="414141"/>
                </a:solidFill>
                <a:hlinkClick r:id="rId4" invalidUrl="" action="" tgtFrame="" tooltip="" history="1" highlightClick="0" endSnd="0"/>
              </a:rPr>
              <a:t>https://github.com/sethsec/</a:t>
            </a:r>
            <a:r>
              <a:rPr sz="2600">
                <a:solidFill>
                  <a:srgbClr val="414141"/>
                </a:solidFill>
              </a:rPr>
              <a:t>  (I’ll post these slides)</a:t>
            </a:r>
            <a:endParaRPr sz="2600">
              <a:solidFill>
                <a:srgbClr val="414141"/>
              </a:solidFill>
            </a:endParaRPr>
          </a:p>
          <a:p>
            <a:pPr lvl="0" marL="0" indent="0">
              <a:buClrTx/>
              <a:buSzTx/>
              <a:buFontTx/>
              <a:buNone/>
              <a:defRPr sz="1800">
                <a:solidFill>
                  <a:srgbClr val="000000"/>
                </a:solidFill>
              </a:defRPr>
            </a:pPr>
            <a:r>
              <a:rPr sz="2600">
                <a:solidFill>
                  <a:srgbClr val="414141"/>
                </a:solidFill>
              </a:rPr>
              <a:t>Gmail: </a:t>
            </a:r>
            <a:r>
              <a:rPr sz="2600" u="sng">
                <a:solidFill>
                  <a:srgbClr val="414141"/>
                </a:solidFill>
                <a:hlinkClick r:id="rId5" invalidUrl="" action="" tgtFrame="" tooltip="" history="1" highlightClick="0" endSnd="0"/>
              </a:rPr>
              <a:t>sethsec@gmail.com</a:t>
            </a:r>
            <a:r>
              <a:rPr sz="2600">
                <a:solidFill>
                  <a:srgbClr val="414141"/>
                </a:solidFill>
              </a:rPr>
              <a:t>  | Twitter: @sethsec</a:t>
            </a:r>
          </a:p>
        </p:txBody>
      </p:sp>
      <p:pic>
        <p:nvPicPr>
          <p:cNvPr id="832" name="pasted-image.png"/>
          <p:cNvPicPr/>
          <p:nvPr/>
        </p:nvPicPr>
        <p:blipFill>
          <a:blip r:embed="rId6">
            <a:extLst/>
          </a:blip>
          <a:stretch>
            <a:fillRect/>
          </a:stretch>
        </p:blipFill>
        <p:spPr>
          <a:xfrm>
            <a:off x="1179420" y="2693352"/>
            <a:ext cx="10645960" cy="3326167"/>
          </a:xfrm>
          <a:prstGeom prst="rect">
            <a:avLst/>
          </a:prstGeom>
          <a:ln w="12700">
            <a:miter lim="400000"/>
          </a:ln>
        </p:spPr>
      </p:pic>
    </p:spTree>
  </p:cSld>
  <p:clrMapOvr>
    <a:masterClrMapping/>
  </p:clrMapOvr>
  <p:transition spd="med" advClick="1"/>
</p:sld>
</file>

<file path=ppt/slides/slide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6" name="Shape 96"/>
          <p:cNvSpPr/>
          <p:nvPr>
            <p:ph type="title"/>
          </p:nvPr>
        </p:nvSpPr>
        <p:spPr>
          <a:prstGeom prst="rect">
            <a:avLst/>
          </a:prstGeom>
        </p:spPr>
        <p:txBody>
          <a:bodyPr/>
          <a:lstStyle/>
          <a:p>
            <a:pPr lvl="0">
              <a:defRPr sz="1800">
                <a:solidFill>
                  <a:srgbClr val="000000"/>
                </a:solidFill>
              </a:defRPr>
            </a:pPr>
            <a:r>
              <a:rPr sz="7000">
                <a:solidFill>
                  <a:srgbClr val="D93E2B"/>
                </a:solidFill>
              </a:rPr>
              <a:t>GOOD</a:t>
            </a:r>
          </a:p>
        </p:txBody>
      </p:sp>
      <p:grpSp>
        <p:nvGrpSpPr>
          <p:cNvPr id="99" name="Group 99"/>
          <p:cNvGrpSpPr/>
          <p:nvPr/>
        </p:nvGrpSpPr>
        <p:grpSpPr>
          <a:xfrm>
            <a:off x="721613" y="3895032"/>
            <a:ext cx="11561574" cy="3563736"/>
            <a:chOff x="-127000" y="-88900"/>
            <a:chExt cx="11561573" cy="3563735"/>
          </a:xfrm>
        </p:grpSpPr>
        <p:pic>
          <p:nvPicPr>
            <p:cNvPr id="98" name="adobe crossdomain xml.png"/>
            <p:cNvPicPr/>
            <p:nvPr/>
          </p:nvPicPr>
          <p:blipFill>
            <a:blip r:embed="rId3">
              <a:extLst/>
            </a:blip>
            <a:stretch>
              <a:fillRect/>
            </a:stretch>
          </p:blipFill>
          <p:spPr>
            <a:xfrm>
              <a:off x="0" y="0"/>
              <a:ext cx="11307574" cy="3233535"/>
            </a:xfrm>
            <a:prstGeom prst="rect">
              <a:avLst/>
            </a:prstGeom>
            <a:ln>
              <a:noFill/>
            </a:ln>
            <a:effectLst/>
          </p:spPr>
        </p:pic>
        <p:pic>
          <p:nvPicPr>
            <p:cNvPr id="97" name=""/>
            <p:cNvPicPr/>
            <p:nvPr/>
          </p:nvPicPr>
          <p:blipFill>
            <a:blip r:embed="rId4">
              <a:extLst/>
            </a:blip>
            <a:stretch>
              <a:fillRect/>
            </a:stretch>
          </p:blipFill>
          <p:spPr>
            <a:xfrm>
              <a:off x="-127000" y="-88900"/>
              <a:ext cx="11561574" cy="3563735"/>
            </a:xfrm>
            <a:prstGeom prst="rect">
              <a:avLst/>
            </a:prstGeom>
            <a:effectLst/>
          </p:spPr>
        </p:pic>
      </p:grpSp>
      <p:sp>
        <p:nvSpPr>
          <p:cNvPr id="100" name="Shape 100"/>
          <p:cNvSpPr/>
          <p:nvPr/>
        </p:nvSpPr>
        <p:spPr>
          <a:xfrm>
            <a:off x="2264324" y="5655205"/>
            <a:ext cx="2710463" cy="361719"/>
          </a:xfrm>
          <a:prstGeom prst="rect">
            <a:avLst/>
          </a:prstGeom>
          <a:ln w="50800">
            <a:solidFill>
              <a:srgbClr val="941100"/>
            </a:solidFill>
            <a:miter lim="400000"/>
          </a:ln>
        </p:spPr>
        <p:txBody>
          <a:bodyPr lIns="0" tIns="0" rIns="0" bIns="0" anchor="ctr"/>
          <a:lstStyle/>
          <a:p>
            <a:pPr lvl="0">
              <a:defRPr sz="3200"/>
            </a:pPr>
          </a:p>
        </p:txBody>
      </p:sp>
    </p:spTree>
  </p:cSld>
  <p:clrMapOvr>
    <a:masterClrMapping/>
  </p:clrMapOvr>
  <p:transition spd="med" advClick="1"/>
</p:sld>
</file>

<file path=ppt/theme/_rels/theme1.xml.rels><?xml version="1.0" encoding="UTF-8" standalone="yes"?><Relationships xmlns="http://schemas.openxmlformats.org/package/2006/relationships"><Relationship Id="rId1" Type="http://schemas.openxmlformats.org/officeDocument/2006/relationships/image" Target="../media/image1.png"/></Relationships>

</file>

<file path=ppt/theme/_rels/theme2.xml.rels><?xml version="1.0" encoding="UTF-8" standalone="yes"?><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xmlns:r="http://schemas.openxmlformats.org/officeDocument/2006/relationships" name="New_Template4">
  <a:themeElements>
    <a:clrScheme name="New_Template4">
      <a:dk1>
        <a:srgbClr val="414141"/>
      </a:dk1>
      <a:lt1>
        <a:srgbClr val="FFFFFF"/>
      </a:lt1>
      <a:dk2>
        <a:srgbClr val="66635F"/>
      </a:dk2>
      <a:lt2>
        <a:srgbClr val="C9C3BA"/>
      </a:lt2>
      <a:accent1>
        <a:srgbClr val="738FAF"/>
      </a:accent1>
      <a:accent2>
        <a:srgbClr val="74B6A8"/>
      </a:accent2>
      <a:accent3>
        <a:srgbClr val="A0AA69"/>
      </a:accent3>
      <a:accent4>
        <a:srgbClr val="CBA968"/>
      </a:accent4>
      <a:accent5>
        <a:srgbClr val="D08A7A"/>
      </a:accent5>
      <a:accent6>
        <a:srgbClr val="9E95A9"/>
      </a:accent6>
      <a:hlink>
        <a:srgbClr val="0000FF"/>
      </a:hlink>
      <a:folHlink>
        <a:srgbClr val="FF00FF"/>
      </a:folHlink>
    </a:clrScheme>
    <a:fontScheme name="New_Template4">
      <a:majorFont>
        <a:latin typeface="Bodoni SvtyTwo ITC TT-Book"/>
        <a:ea typeface="Bodoni SvtyTwo ITC TT-Book"/>
        <a:cs typeface="Bodoni SvtyTwo ITC TT-Book"/>
      </a:majorFont>
      <a:minorFont>
        <a:latin typeface="Bodoni SvtyTwo ITC TT-Book"/>
        <a:ea typeface="Bodoni SvtyTwo ITC TT-Book"/>
        <a:cs typeface="Bodoni SvtyTwo ITC TT-Book"/>
      </a:minorFont>
    </a:fontScheme>
    <a:fmtScheme name="New_Template4">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1"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outerShdw sx="100000" sy="100000" kx="0" ky="0" algn="b" rotWithShape="0" blurRad="25400" dist="33948" dir="2700000">
                <a:srgbClr val="3B3936"/>
              </a:outerShdw>
            </a:effectLst>
            <a:uFillTx/>
            <a:latin typeface="Palatino"/>
            <a:ea typeface="Palatino"/>
            <a:cs typeface="Palatino"/>
            <a:sym typeface="Palatino"/>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414141"/>
          </a:solidFill>
          <a:prstDash val="solid"/>
          <a:miter lim="400000"/>
        </a:ln>
        <a:effectLst/>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1" hangingPunct="0">
          <a:lnSpc>
            <a:spcPct val="100000"/>
          </a:lnSpc>
          <a:spcBef>
            <a:spcPts val="0"/>
          </a:spcBef>
          <a:spcAft>
            <a:spcPts val="0"/>
          </a:spcAft>
          <a:buClrTx/>
          <a:buSzTx/>
          <a:buFontTx/>
          <a:buNone/>
          <a:tabLst/>
          <a:defRPr b="0" baseline="0" cap="none" i="0" spc="0" strike="noStrike" sz="2400" u="none" kumimoji="0" normalizeH="0">
            <a:ln>
              <a:noFill/>
            </a:ln>
            <a:solidFill>
              <a:srgbClr val="414141"/>
            </a:solidFill>
            <a:effectLst/>
            <a:uFillTx/>
            <a:latin typeface="Palatino"/>
            <a:ea typeface="Palatino"/>
            <a:cs typeface="Palatino"/>
            <a:sym typeface="Palatino"/>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New_Template4">
  <a:themeElements>
    <a:clrScheme name="New_Template4">
      <a:dk1>
        <a:srgbClr val="000000"/>
      </a:dk1>
      <a:lt1>
        <a:srgbClr val="FFFFFF"/>
      </a:lt1>
      <a:dk2>
        <a:srgbClr val="66635F"/>
      </a:dk2>
      <a:lt2>
        <a:srgbClr val="C9C3BA"/>
      </a:lt2>
      <a:accent1>
        <a:srgbClr val="738FAF"/>
      </a:accent1>
      <a:accent2>
        <a:srgbClr val="74B6A8"/>
      </a:accent2>
      <a:accent3>
        <a:srgbClr val="A0AA69"/>
      </a:accent3>
      <a:accent4>
        <a:srgbClr val="CBA968"/>
      </a:accent4>
      <a:accent5>
        <a:srgbClr val="D08A7A"/>
      </a:accent5>
      <a:accent6>
        <a:srgbClr val="9E95A9"/>
      </a:accent6>
      <a:hlink>
        <a:srgbClr val="0000FF"/>
      </a:hlink>
      <a:folHlink>
        <a:srgbClr val="FF00FF"/>
      </a:folHlink>
    </a:clrScheme>
    <a:fontScheme name="New_Template4">
      <a:majorFont>
        <a:latin typeface="Bodoni SvtyTwo ITC TT-Book"/>
        <a:ea typeface="Bodoni SvtyTwo ITC TT-Book"/>
        <a:cs typeface="Bodoni SvtyTwo ITC TT-Book"/>
      </a:majorFont>
      <a:minorFont>
        <a:latin typeface="Bodoni SvtyTwo ITC TT-Book"/>
        <a:ea typeface="Bodoni SvtyTwo ITC TT-Book"/>
        <a:cs typeface="Bodoni SvtyTwo ITC TT-Book"/>
      </a:minorFont>
    </a:fontScheme>
    <a:fmtScheme name="New_Template4">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1"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outerShdw sx="100000" sy="100000" kx="0" ky="0" algn="b" rotWithShape="0" blurRad="25400" dist="33948" dir="2700000">
                <a:srgbClr val="3B3936"/>
              </a:outerShdw>
            </a:effectLst>
            <a:uFillTx/>
            <a:latin typeface="Palatino"/>
            <a:ea typeface="Palatino"/>
            <a:cs typeface="Palatino"/>
            <a:sym typeface="Palatino"/>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414141"/>
          </a:solidFill>
          <a:prstDash val="solid"/>
          <a:miter lim="400000"/>
        </a:ln>
        <a:effectLst/>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1" hangingPunct="0">
          <a:lnSpc>
            <a:spcPct val="100000"/>
          </a:lnSpc>
          <a:spcBef>
            <a:spcPts val="0"/>
          </a:spcBef>
          <a:spcAft>
            <a:spcPts val="0"/>
          </a:spcAft>
          <a:buClrTx/>
          <a:buSzTx/>
          <a:buFontTx/>
          <a:buNone/>
          <a:tabLst/>
          <a:defRPr b="0" baseline="0" cap="none" i="0" spc="0" strike="noStrike" sz="2400" u="none" kumimoji="0" normalizeH="0">
            <a:ln>
              <a:noFill/>
            </a:ln>
            <a:solidFill>
              <a:srgbClr val="414141"/>
            </a:solidFill>
            <a:effectLst/>
            <a:uFillTx/>
            <a:latin typeface="Palatino"/>
            <a:ea typeface="Palatino"/>
            <a:cs typeface="Palatino"/>
            <a:sym typeface="Palatino"/>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